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522" r:id="rId5"/>
    <p:sldId id="960" r:id="rId6"/>
    <p:sldId id="961" r:id="rId7"/>
    <p:sldId id="963" r:id="rId8"/>
    <p:sldId id="962" r:id="rId9"/>
    <p:sldId id="964" r:id="rId10"/>
    <p:sldId id="965" r:id="rId11"/>
    <p:sldId id="966" r:id="rId12"/>
    <p:sldId id="967" r:id="rId13"/>
    <p:sldId id="968" r:id="rId14"/>
    <p:sldId id="969" r:id="rId15"/>
    <p:sldId id="970" r:id="rId16"/>
    <p:sldId id="971" r:id="rId17"/>
    <p:sldId id="972" r:id="rId18"/>
    <p:sldId id="973" r:id="rId19"/>
    <p:sldId id="974" r:id="rId20"/>
    <p:sldId id="975" r:id="rId21"/>
    <p:sldId id="976" r:id="rId22"/>
    <p:sldId id="977" r:id="rId23"/>
    <p:sldId id="978" r:id="rId24"/>
    <p:sldId id="979" r:id="rId25"/>
    <p:sldId id="980" r:id="rId26"/>
    <p:sldId id="981" r:id="rId27"/>
    <p:sldId id="982" r:id="rId28"/>
    <p:sldId id="983" r:id="rId29"/>
    <p:sldId id="984" r:id="rId30"/>
    <p:sldId id="985" r:id="rId31"/>
    <p:sldId id="986" r:id="rId32"/>
    <p:sldId id="987" r:id="rId33"/>
    <p:sldId id="988" r:id="rId34"/>
    <p:sldId id="989" r:id="rId35"/>
    <p:sldId id="990" r:id="rId36"/>
    <p:sldId id="993" r:id="rId37"/>
    <p:sldId id="995" r:id="rId38"/>
    <p:sldId id="996" r:id="rId39"/>
    <p:sldId id="997" r:id="rId40"/>
    <p:sldId id="994" r:id="rId41"/>
    <p:sldId id="998" r:id="rId42"/>
    <p:sldId id="999" r:id="rId43"/>
    <p:sldId id="1000" r:id="rId44"/>
    <p:sldId id="1001" r:id="rId45"/>
    <p:sldId id="1002" r:id="rId46"/>
    <p:sldId id="1003" r:id="rId47"/>
    <p:sldId id="1004" r:id="rId48"/>
    <p:sldId id="1005" r:id="rId49"/>
    <p:sldId id="1006" r:id="rId50"/>
    <p:sldId id="1007" r:id="rId51"/>
    <p:sldId id="1008" r:id="rId52"/>
    <p:sldId id="1009" r:id="rId53"/>
    <p:sldId id="1010" r:id="rId54"/>
    <p:sldId id="1011" r:id="rId55"/>
    <p:sldId id="1012" r:id="rId56"/>
    <p:sldId id="1013" r:id="rId57"/>
    <p:sldId id="1014" r:id="rId58"/>
    <p:sldId id="1015" r:id="rId59"/>
    <p:sldId id="1016" r:id="rId60"/>
    <p:sldId id="1017" r:id="rId61"/>
    <p:sldId id="1018" r:id="rId62"/>
    <p:sldId id="1019" r:id="rId63"/>
    <p:sldId id="1020" r:id="rId64"/>
    <p:sldId id="1021" r:id="rId65"/>
    <p:sldId id="1022" r:id="rId66"/>
    <p:sldId id="1023" r:id="rId67"/>
    <p:sldId id="1024" r:id="rId68"/>
    <p:sldId id="1025" r:id="rId69"/>
    <p:sldId id="1026" r:id="rId70"/>
    <p:sldId id="1027" r:id="rId71"/>
    <p:sldId id="1028" r:id="rId72"/>
    <p:sldId id="1029" r:id="rId73"/>
    <p:sldId id="1030" r:id="rId74"/>
    <p:sldId id="1031" r:id="rId75"/>
    <p:sldId id="1032" r:id="rId76"/>
    <p:sldId id="1033" r:id="rId77"/>
    <p:sldId id="1034" r:id="rId78"/>
    <p:sldId id="1035" r:id="rId79"/>
    <p:sldId id="1036" r:id="rId80"/>
    <p:sldId id="1037" r:id="rId81"/>
    <p:sldId id="1038" r:id="rId82"/>
    <p:sldId id="1039" r:id="rId83"/>
    <p:sldId id="1040" r:id="rId84"/>
    <p:sldId id="1041" r:id="rId85"/>
    <p:sldId id="1042" r:id="rId86"/>
    <p:sldId id="1043" r:id="rId87"/>
    <p:sldId id="1044" r:id="rId88"/>
    <p:sldId id="1045" r:id="rId89"/>
    <p:sldId id="1046" r:id="rId90"/>
    <p:sldId id="1047" r:id="rId91"/>
    <p:sldId id="1048" r:id="rId92"/>
    <p:sldId id="1049" r:id="rId93"/>
    <p:sldId id="1050" r:id="rId94"/>
    <p:sldId id="1051" r:id="rId95"/>
    <p:sldId id="335" r:id="rId96"/>
    <p:sldId id="283" r:id="rId97"/>
  </p:sldIdLst>
  <p:sldSz cx="12192000" cy="6858000"/>
  <p:notesSz cx="6858000" cy="9144000"/>
  <p:custDataLst>
    <p:tags r:id="rId10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53A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56" autoAdjust="0"/>
    <p:restoredTop sz="93461" autoAdjust="0"/>
  </p:normalViewPr>
  <p:slideViewPr>
    <p:cSldViewPr snapToGrid="0">
      <p:cViewPr>
        <p:scale>
          <a:sx n="75" d="100"/>
          <a:sy n="75" d="100"/>
        </p:scale>
        <p:origin x="-192" y="-5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9" Type="http://schemas.openxmlformats.org/officeDocument/2006/relationships/viewProps" Target="viewProps.xml"/><Relationship Id="rId98" Type="http://schemas.openxmlformats.org/officeDocument/2006/relationships/presProps" Target="presProps.xml"/><Relationship Id="rId97" Type="http://schemas.openxmlformats.org/officeDocument/2006/relationships/slide" Target="slides/slide94.xml"/><Relationship Id="rId96" Type="http://schemas.openxmlformats.org/officeDocument/2006/relationships/slide" Target="slides/slide93.xml"/><Relationship Id="rId95" Type="http://schemas.openxmlformats.org/officeDocument/2006/relationships/slide" Target="slides/slide92.xml"/><Relationship Id="rId94" Type="http://schemas.openxmlformats.org/officeDocument/2006/relationships/slide" Target="slides/slide91.xml"/><Relationship Id="rId93" Type="http://schemas.openxmlformats.org/officeDocument/2006/relationships/slide" Target="slides/slide90.xml"/><Relationship Id="rId92" Type="http://schemas.openxmlformats.org/officeDocument/2006/relationships/slide" Target="slides/slide89.xml"/><Relationship Id="rId91" Type="http://schemas.openxmlformats.org/officeDocument/2006/relationships/slide" Target="slides/slide88.xml"/><Relationship Id="rId90" Type="http://schemas.openxmlformats.org/officeDocument/2006/relationships/slide" Target="slides/slide87.xml"/><Relationship Id="rId9" Type="http://schemas.openxmlformats.org/officeDocument/2006/relationships/slide" Target="slides/slide6.xml"/><Relationship Id="rId89" Type="http://schemas.openxmlformats.org/officeDocument/2006/relationships/slide" Target="slides/slide86.xml"/><Relationship Id="rId88" Type="http://schemas.openxmlformats.org/officeDocument/2006/relationships/slide" Target="slides/slide85.xml"/><Relationship Id="rId87" Type="http://schemas.openxmlformats.org/officeDocument/2006/relationships/slide" Target="slides/slide84.xml"/><Relationship Id="rId86" Type="http://schemas.openxmlformats.org/officeDocument/2006/relationships/slide" Target="slides/slide83.xml"/><Relationship Id="rId85" Type="http://schemas.openxmlformats.org/officeDocument/2006/relationships/slide" Target="slides/slide82.xml"/><Relationship Id="rId84" Type="http://schemas.openxmlformats.org/officeDocument/2006/relationships/slide" Target="slides/slide8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1" Type="http://schemas.openxmlformats.org/officeDocument/2006/relationships/tags" Target="tags/tag188.xml"/><Relationship Id="rId100" Type="http://schemas.openxmlformats.org/officeDocument/2006/relationships/tableStyles" Target="tableStyles.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8.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53.emf"/></Relationships>
</file>

<file path=ppt/media/>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5.png>
</file>

<file path=ppt/media/image26.png>
</file>

<file path=ppt/media/image27.png>
</file>

<file path=ppt/media/image28.png>
</file>

<file path=ppt/media/image29.png>
</file>

<file path=ppt/media/image3.jpeg>
</file>

<file path=ppt/media/image31.png>
</file>

<file path=ppt/media/image32.png>
</file>

<file path=ppt/media/image33.png>
</file>

<file path=ppt/media/image34.png>
</file>

<file path=ppt/media/image35.png>
</file>

<file path=ppt/media/image36.png>
</file>

<file path=ppt/media/image37.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jpeg>
</file>

<file path=ppt/media/image52.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D0B00CE-9247-49D0-8AE5-6DFFAEFF8CE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57D86BB-FDB9-4079-8E00-8F1F7A4AA6F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5.xml"/></Relationships>
</file>

<file path=ppt/notesSlides/_rels/notesSlide7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6.xml"/></Relationships>
</file>

<file path=ppt/notesSlides/_rels/notesSlide7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7.xml"/></Relationships>
</file>

<file path=ppt/notesSlides/_rels/notesSlide7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8.xml"/></Relationships>
</file>

<file path=ppt/notesSlides/_rels/notesSlide7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0.xml"/></Relationships>
</file>

<file path=ppt/notesSlides/_rels/notesSlide8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1.xml"/></Relationships>
</file>

<file path=ppt/notesSlides/_rels/notesSlide8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2.xml"/></Relationships>
</file>

<file path=ppt/notesSlides/_rels/notesSlide8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3.xml"/></Relationships>
</file>

<file path=ppt/notesSlides/_rels/notesSlide8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4.xml"/></Relationships>
</file>

<file path=ppt/notesSlides/_rels/notesSlide8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5.xml"/></Relationships>
</file>

<file path=ppt/notesSlides/_rels/notesSlide8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6.xml"/></Relationships>
</file>

<file path=ppt/notesSlides/_rels/notesSlide8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7.xml"/></Relationships>
</file>

<file path=ppt/notesSlides/_rels/notesSlide8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8.xml"/></Relationships>
</file>

<file path=ppt/notesSlides/_rels/notesSlide8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0.xml"/></Relationships>
</file>

<file path=ppt/notesSlides/_rels/notesSlide9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1.xml"/></Relationships>
</file>

<file path=ppt/notesSlides/_rels/notesSlide9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2.xml"/></Relationships>
</file>

<file path=ppt/notesSlides/_rels/notesSlide9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3.xml"/></Relationships>
</file>

<file path=ppt/notesSlides/_rels/notesSlide9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2192000" cy="6858001"/>
          </a:xfrm>
          <a:prstGeom prst="rect">
            <a:avLst/>
          </a:prstGeom>
        </p:spPr>
      </p:pic>
      <p:sp>
        <p:nvSpPr>
          <p:cNvPr id="2" name="标题 1"/>
          <p:cNvSpPr>
            <a:spLocks noGrp="1"/>
          </p:cNvSpPr>
          <p:nvPr>
            <p:ph type="ctrTitle"/>
          </p:nvPr>
        </p:nvSpPr>
        <p:spPr>
          <a:xfrm>
            <a:off x="1524000" y="1596979"/>
            <a:ext cx="9144000" cy="1912983"/>
          </a:xfrm>
        </p:spPr>
        <p:txBody>
          <a:bodyPr anchor="b">
            <a:normAutofit/>
          </a:bodyPr>
          <a:lstStyle>
            <a:lvl1pPr algn="ctr">
              <a:defRPr sz="4800">
                <a:solidFill>
                  <a:schemeClr val="bg1"/>
                </a:solidFill>
                <a:latin typeface="微软雅黑" panose="020B0503020204020204" pitchFamily="34" charset="-122"/>
                <a:ea typeface="微软雅黑" panose="020B0503020204020204" pitchFamily="34" charset="-122"/>
              </a:defRPr>
            </a:lvl1pPr>
          </a:lstStyle>
          <a:p>
            <a:r>
              <a:rPr lang="zh-CN" altLang="en-US" dirty="0" smtClean="0"/>
              <a:t>单击此处编辑母版标题样式</a:t>
            </a:r>
            <a:endParaRPr lang="zh-CN" altLang="en-US" dirty="0"/>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solidFill>
                  <a:schemeClr val="bg1"/>
                </a:solidFill>
                <a:latin typeface="微软雅黑" panose="020B0503020204020204" pitchFamily="34" charset="-122"/>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11893D6-510C-4F6F-9867-0DA6859ED432}"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2100329" y="313611"/>
            <a:ext cx="6510271" cy="652306"/>
          </a:xfrm>
        </p:spPr>
        <p:txBody>
          <a:bodyPr>
            <a:normAutofit/>
          </a:bodyPr>
          <a:lstStyle>
            <a:lvl1pPr>
              <a:defRPr sz="3200">
                <a:solidFill>
                  <a:srgbClr val="1353A2"/>
                </a:solidFill>
                <a:latin typeface="微软雅黑" panose="020B0503020204020204" pitchFamily="34" charset="-122"/>
                <a:ea typeface="微软雅黑" panose="020B0503020204020204" pitchFamily="34" charset="-122"/>
              </a:defRPr>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11893D6-510C-4F6F-9867-0DA6859ED432}"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endParaRPr lang="zh-CN" altLang="en-US" smtClean="0"/>
          </a:p>
        </p:txBody>
      </p:sp>
      <p:sp>
        <p:nvSpPr>
          <p:cNvPr id="4" name="日期占位符 3"/>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11893D6-510C-4F6F-9867-0DA6859ED432}"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11893D6-510C-4F6F-9867-0DA6859ED432}" type="slidenum">
              <a:rPr lang="zh-CN" altLang="en-US" smtClean="0"/>
            </a:fld>
            <a:endParaRPr lang="zh-CN" altLang="en-US"/>
          </a:p>
        </p:txBody>
      </p:sp>
      <p:sp>
        <p:nvSpPr>
          <p:cNvPr id="8" name="标题 1"/>
          <p:cNvSpPr>
            <a:spLocks noGrp="1"/>
          </p:cNvSpPr>
          <p:nvPr>
            <p:ph type="title"/>
          </p:nvPr>
        </p:nvSpPr>
        <p:spPr>
          <a:xfrm>
            <a:off x="2100329" y="313611"/>
            <a:ext cx="6510271" cy="652306"/>
          </a:xfrm>
        </p:spPr>
        <p:txBody>
          <a:bodyPr>
            <a:normAutofit/>
          </a:bodyPr>
          <a:lstStyle>
            <a:lvl1pPr>
              <a:defRPr sz="3200">
                <a:latin typeface="微软雅黑" panose="020B0503020204020204" pitchFamily="34" charset="-122"/>
                <a:ea typeface="微软雅黑" panose="020B0503020204020204" pitchFamily="34" charset="-122"/>
              </a:defRPr>
            </a:lvl1pPr>
          </a:lstStyle>
          <a:p>
            <a:r>
              <a:rPr lang="zh-CN" altLang="en-US" smtClean="0"/>
              <a:t>单击此处编辑母版标题样式</a:t>
            </a: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11893D6-510C-4F6F-9867-0DA6859ED432}" type="slidenum">
              <a:rPr lang="zh-CN" altLang="en-US" smtClean="0"/>
            </a:fld>
            <a:endParaRPr lang="zh-CN" altLang="en-US"/>
          </a:p>
        </p:txBody>
      </p:sp>
      <p:sp>
        <p:nvSpPr>
          <p:cNvPr id="10" name="标题 1"/>
          <p:cNvSpPr>
            <a:spLocks noGrp="1"/>
          </p:cNvSpPr>
          <p:nvPr>
            <p:ph type="title"/>
          </p:nvPr>
        </p:nvSpPr>
        <p:spPr>
          <a:xfrm>
            <a:off x="2100329" y="313611"/>
            <a:ext cx="6510271" cy="652306"/>
          </a:xfrm>
        </p:spPr>
        <p:txBody>
          <a:bodyPr>
            <a:normAutofit/>
          </a:bodyPr>
          <a:lstStyle>
            <a:lvl1pPr>
              <a:defRPr sz="3200">
                <a:latin typeface="微软雅黑" panose="020B0503020204020204" pitchFamily="34" charset="-122"/>
                <a:ea typeface="微软雅黑" panose="020B0503020204020204" pitchFamily="34" charset="-122"/>
              </a:defRPr>
            </a:lvl1pPr>
          </a:lstStyle>
          <a:p>
            <a:r>
              <a:rPr lang="zh-CN" altLang="en-US" smtClean="0"/>
              <a:t>单击此处编辑母版标题样式</a:t>
            </a: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11893D6-510C-4F6F-9867-0DA6859ED432}" type="slidenum">
              <a:rPr lang="zh-CN" altLang="en-US" smtClean="0"/>
            </a:fld>
            <a:endParaRPr lang="zh-CN" altLang="en-US"/>
          </a:p>
        </p:txBody>
      </p:sp>
      <p:sp>
        <p:nvSpPr>
          <p:cNvPr id="6" name="标题 1"/>
          <p:cNvSpPr>
            <a:spLocks noGrp="1"/>
          </p:cNvSpPr>
          <p:nvPr>
            <p:ph type="title"/>
          </p:nvPr>
        </p:nvSpPr>
        <p:spPr>
          <a:xfrm>
            <a:off x="2100329" y="313611"/>
            <a:ext cx="6510271" cy="652306"/>
          </a:xfrm>
        </p:spPr>
        <p:txBody>
          <a:bodyPr>
            <a:normAutofit/>
          </a:bodyPr>
          <a:lstStyle>
            <a:lvl1pPr>
              <a:defRPr sz="3200">
                <a:latin typeface="微软雅黑" panose="020B0503020204020204" pitchFamily="34" charset="-122"/>
                <a:ea typeface="微软雅黑" panose="020B0503020204020204" pitchFamily="34" charset="-122"/>
              </a:defRPr>
            </a:lvl1pPr>
          </a:lstStyle>
          <a:p>
            <a:r>
              <a:rPr lang="zh-CN" altLang="en-US" smtClean="0"/>
              <a:t>单击此处编辑母版标题样式</a:t>
            </a: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11893D6-510C-4F6F-9867-0DA6859ED432}" type="slidenum">
              <a:rPr lang="zh-CN" altLang="en-US" smtClean="0"/>
            </a:fld>
            <a:endParaRPr lang="zh-CN" altLang="en-US"/>
          </a:p>
        </p:txBody>
      </p:sp>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2192000" cy="6914409"/>
          </a:xfrm>
          <a:prstGeom prst="rect">
            <a:avLst/>
          </a:prstGeom>
        </p:spPr>
      </p:pic>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2_两栏内容">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image" Target="../media/image3.jpeg"/><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EA79B1-94F2-44A5-8271-BE7A17D6686D}"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1893D6-510C-4F6F-9867-0DA6859ED432}" type="slidenum">
              <a:rPr lang="zh-CN" altLang="en-US" smtClean="0"/>
            </a:fld>
            <a:endParaRPr lang="zh-CN" altLang="en-US"/>
          </a:p>
        </p:txBody>
      </p:sp>
      <p:pic>
        <p:nvPicPr>
          <p:cNvPr id="7" name="图片 6"/>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0" y="0"/>
            <a:ext cx="12192000" cy="6851904"/>
          </a:xfrm>
          <a:prstGeom prst="rect">
            <a:avLst/>
          </a:prstGeom>
        </p:spPr>
      </p:pic>
      <p:sp>
        <p:nvSpPr>
          <p:cNvPr id="8" name="矩形 1"/>
          <p:cNvSpPr>
            <a:spLocks noChangeArrowheads="1"/>
          </p:cNvSpPr>
          <p:nvPr userDrawn="1"/>
        </p:nvSpPr>
        <p:spPr bwMode="auto">
          <a:xfrm>
            <a:off x="871382" y="363024"/>
            <a:ext cx="89302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600" b="1" dirty="0">
                <a:solidFill>
                  <a:schemeClr val="bg1"/>
                </a:solidFill>
                <a:latin typeface="微软雅黑" panose="020B0503020204020204" pitchFamily="34" charset="-122"/>
                <a:ea typeface="微软雅黑" panose="020B0503020204020204" pitchFamily="34" charset="-122"/>
                <a:sym typeface="宋体" panose="02010600030101010101" pitchFamily="2" charset="-122"/>
              </a:rPr>
              <a:t>✎ </a:t>
            </a:r>
            <a:endParaRPr lang="zh-CN" altLang="en-US" sz="360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tags" Target="../tags/tag1.xml"/><Relationship Id="rId1" Type="http://schemas.openxmlformats.org/officeDocument/2006/relationships/image" Target="../media/image4.jpeg"/></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8.xml"/><Relationship Id="rId4" Type="http://schemas.openxmlformats.org/officeDocument/2006/relationships/tags" Target="../tags/tag19.xml"/><Relationship Id="rId3" Type="http://schemas.openxmlformats.org/officeDocument/2006/relationships/image" Target="../media/image5.png"/><Relationship Id="rId2" Type="http://schemas.openxmlformats.org/officeDocument/2006/relationships/tags" Target="../tags/tag18.xml"/><Relationship Id="rId1" Type="http://schemas.openxmlformats.org/officeDocument/2006/relationships/image" Target="../media/image13.jpeg"/></Relationships>
</file>

<file path=ppt/slides/_rels/slide11.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8.xml"/><Relationship Id="rId4" Type="http://schemas.openxmlformats.org/officeDocument/2006/relationships/tags" Target="../tags/tag21.xml"/><Relationship Id="rId3" Type="http://schemas.openxmlformats.org/officeDocument/2006/relationships/image" Target="../media/image5.png"/><Relationship Id="rId2" Type="http://schemas.openxmlformats.org/officeDocument/2006/relationships/tags" Target="../tags/tag20.xml"/><Relationship Id="rId1" Type="http://schemas.openxmlformats.org/officeDocument/2006/relationships/image" Target="../media/image14.png"/></Relationships>
</file>

<file path=ppt/slides/_rels/slide12.xml.rels><?xml version="1.0" encoding="UTF-8" standalone="yes"?>
<Relationships xmlns="http://schemas.openxmlformats.org/package/2006/relationships"><Relationship Id="rId6" Type="http://schemas.openxmlformats.org/officeDocument/2006/relationships/notesSlide" Target="../notesSlides/notesSlide12.xml"/><Relationship Id="rId5" Type="http://schemas.openxmlformats.org/officeDocument/2006/relationships/slideLayout" Target="../slideLayouts/slideLayout8.xml"/><Relationship Id="rId4" Type="http://schemas.openxmlformats.org/officeDocument/2006/relationships/tags" Target="../tags/tag23.xml"/><Relationship Id="rId3" Type="http://schemas.openxmlformats.org/officeDocument/2006/relationships/image" Target="../media/image5.png"/><Relationship Id="rId2" Type="http://schemas.openxmlformats.org/officeDocument/2006/relationships/tags" Target="../tags/tag22.xml"/><Relationship Id="rId1" Type="http://schemas.openxmlformats.org/officeDocument/2006/relationships/image" Target="../media/image14.png"/></Relationships>
</file>

<file path=ppt/slides/_rels/slide13.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8.xml"/><Relationship Id="rId4" Type="http://schemas.openxmlformats.org/officeDocument/2006/relationships/tags" Target="../tags/tag25.xml"/><Relationship Id="rId3" Type="http://schemas.openxmlformats.org/officeDocument/2006/relationships/image" Target="../media/image5.png"/><Relationship Id="rId2" Type="http://schemas.openxmlformats.org/officeDocument/2006/relationships/tags" Target="../tags/tag24.xml"/><Relationship Id="rId1" Type="http://schemas.openxmlformats.org/officeDocument/2006/relationships/image" Target="../media/image15.png"/></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8.xml"/><Relationship Id="rId4" Type="http://schemas.openxmlformats.org/officeDocument/2006/relationships/tags" Target="../tags/tag27.xml"/><Relationship Id="rId3" Type="http://schemas.openxmlformats.org/officeDocument/2006/relationships/image" Target="../media/image5.png"/><Relationship Id="rId2" Type="http://schemas.openxmlformats.org/officeDocument/2006/relationships/tags" Target="../tags/tag26.xml"/><Relationship Id="rId1" Type="http://schemas.openxmlformats.org/officeDocument/2006/relationships/image" Target="../media/image16.png"/></Relationships>
</file>

<file path=ppt/slides/_rels/slide15.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8.xml"/><Relationship Id="rId4" Type="http://schemas.openxmlformats.org/officeDocument/2006/relationships/tags" Target="../tags/tag29.xml"/><Relationship Id="rId3" Type="http://schemas.openxmlformats.org/officeDocument/2006/relationships/image" Target="../media/image5.png"/><Relationship Id="rId2" Type="http://schemas.openxmlformats.org/officeDocument/2006/relationships/tags" Target="../tags/tag28.xml"/><Relationship Id="rId1" Type="http://schemas.openxmlformats.org/officeDocument/2006/relationships/image" Target="../media/image16.png"/></Relationships>
</file>

<file path=ppt/slides/_rels/slide16.xml.rels><?xml version="1.0" encoding="UTF-8" standalone="yes"?>
<Relationships xmlns="http://schemas.openxmlformats.org/package/2006/relationships"><Relationship Id="rId6" Type="http://schemas.openxmlformats.org/officeDocument/2006/relationships/notesSlide" Target="../notesSlides/notesSlide16.xml"/><Relationship Id="rId5" Type="http://schemas.openxmlformats.org/officeDocument/2006/relationships/slideLayout" Target="../slideLayouts/slideLayout8.xml"/><Relationship Id="rId4" Type="http://schemas.openxmlformats.org/officeDocument/2006/relationships/tags" Target="../tags/tag31.xml"/><Relationship Id="rId3" Type="http://schemas.openxmlformats.org/officeDocument/2006/relationships/image" Target="../media/image5.png"/><Relationship Id="rId2" Type="http://schemas.openxmlformats.org/officeDocument/2006/relationships/tags" Target="../tags/tag30.xml"/><Relationship Id="rId1" Type="http://schemas.openxmlformats.org/officeDocument/2006/relationships/image" Target="../media/image17.png"/></Relationships>
</file>

<file path=ppt/slides/_rels/slide17.xml.rels><?xml version="1.0" encoding="UTF-8" standalone="yes"?>
<Relationships xmlns="http://schemas.openxmlformats.org/package/2006/relationships"><Relationship Id="rId7" Type="http://schemas.openxmlformats.org/officeDocument/2006/relationships/notesSlide" Target="../notesSlides/notesSlide17.xml"/><Relationship Id="rId6" Type="http://schemas.openxmlformats.org/officeDocument/2006/relationships/slideLayout" Target="../slideLayouts/slideLayout8.xml"/><Relationship Id="rId5" Type="http://schemas.openxmlformats.org/officeDocument/2006/relationships/tags" Target="../tags/tag33.xml"/><Relationship Id="rId4" Type="http://schemas.openxmlformats.org/officeDocument/2006/relationships/image" Target="../media/image5.png"/><Relationship Id="rId3" Type="http://schemas.openxmlformats.org/officeDocument/2006/relationships/tags" Target="../tags/tag32.xml"/><Relationship Id="rId2" Type="http://schemas.openxmlformats.org/officeDocument/2006/relationships/hyperlink" Target="http://localhost/id=222" TargetMode="External"/><Relationship Id="rId1" Type="http://schemas.openxmlformats.org/officeDocument/2006/relationships/image" Target="../media/image18.png"/></Relationships>
</file>

<file path=ppt/slides/_rels/slide18.xml.rels><?xml version="1.0" encoding="UTF-8" standalone="yes"?>
<Relationships xmlns="http://schemas.openxmlformats.org/package/2006/relationships"><Relationship Id="rId6" Type="http://schemas.openxmlformats.org/officeDocument/2006/relationships/notesSlide" Target="../notesSlides/notesSlide18.xml"/><Relationship Id="rId5" Type="http://schemas.openxmlformats.org/officeDocument/2006/relationships/slideLayout" Target="../slideLayouts/slideLayout8.xml"/><Relationship Id="rId4" Type="http://schemas.openxmlformats.org/officeDocument/2006/relationships/tags" Target="../tags/tag35.xml"/><Relationship Id="rId3" Type="http://schemas.openxmlformats.org/officeDocument/2006/relationships/image" Target="../media/image5.png"/><Relationship Id="rId2" Type="http://schemas.openxmlformats.org/officeDocument/2006/relationships/tags" Target="../tags/tag34.xml"/><Relationship Id="rId1" Type="http://schemas.openxmlformats.org/officeDocument/2006/relationships/image" Target="../media/image19.png"/></Relationships>
</file>

<file path=ppt/slides/_rels/slide19.xml.rels><?xml version="1.0" encoding="UTF-8" standalone="yes"?>
<Relationships xmlns="http://schemas.openxmlformats.org/package/2006/relationships"><Relationship Id="rId6" Type="http://schemas.openxmlformats.org/officeDocument/2006/relationships/notesSlide" Target="../notesSlides/notesSlide19.xml"/><Relationship Id="rId5" Type="http://schemas.openxmlformats.org/officeDocument/2006/relationships/slideLayout" Target="../slideLayouts/slideLayout8.xml"/><Relationship Id="rId4" Type="http://schemas.openxmlformats.org/officeDocument/2006/relationships/tags" Target="../tags/tag37.xml"/><Relationship Id="rId3" Type="http://schemas.openxmlformats.org/officeDocument/2006/relationships/image" Target="../media/image5.png"/><Relationship Id="rId2" Type="http://schemas.openxmlformats.org/officeDocument/2006/relationships/tags" Target="../tags/tag36.xml"/><Relationship Id="rId1" Type="http://schemas.openxmlformats.org/officeDocument/2006/relationships/image" Target="../media/image20.png"/></Relationships>
</file>

<file path=ppt/slides/_rels/slide2.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8.xml"/><Relationship Id="rId4" Type="http://schemas.openxmlformats.org/officeDocument/2006/relationships/tags" Target="../tags/tag3.xml"/><Relationship Id="rId3" Type="http://schemas.openxmlformats.org/officeDocument/2006/relationships/image" Target="../media/image5.png"/><Relationship Id="rId2" Type="http://schemas.openxmlformats.org/officeDocument/2006/relationships/tags" Target="../tags/tag2.xml"/><Relationship Id="rId1" Type="http://schemas.openxmlformats.org/officeDocument/2006/relationships/image" Target="../media/image6.png"/></Relationships>
</file>

<file path=ppt/slides/_rels/slide20.xml.rels><?xml version="1.0" encoding="UTF-8" standalone="yes"?>
<Relationships xmlns="http://schemas.openxmlformats.org/package/2006/relationships"><Relationship Id="rId6" Type="http://schemas.openxmlformats.org/officeDocument/2006/relationships/notesSlide" Target="../notesSlides/notesSlide20.xml"/><Relationship Id="rId5" Type="http://schemas.openxmlformats.org/officeDocument/2006/relationships/slideLayout" Target="../slideLayouts/slideLayout8.xml"/><Relationship Id="rId4" Type="http://schemas.openxmlformats.org/officeDocument/2006/relationships/tags" Target="../tags/tag39.xml"/><Relationship Id="rId3" Type="http://schemas.openxmlformats.org/officeDocument/2006/relationships/image" Target="../media/image5.png"/><Relationship Id="rId2" Type="http://schemas.openxmlformats.org/officeDocument/2006/relationships/tags" Target="../tags/tag38.xml"/><Relationship Id="rId1" Type="http://schemas.openxmlformats.org/officeDocument/2006/relationships/image" Target="../media/image21.png"/></Relationships>
</file>

<file path=ppt/slides/_rels/slide21.xml.rels><?xml version="1.0" encoding="UTF-8" standalone="yes"?>
<Relationships xmlns="http://schemas.openxmlformats.org/package/2006/relationships"><Relationship Id="rId6" Type="http://schemas.openxmlformats.org/officeDocument/2006/relationships/notesSlide" Target="../notesSlides/notesSlide21.xml"/><Relationship Id="rId5" Type="http://schemas.openxmlformats.org/officeDocument/2006/relationships/slideLayout" Target="../slideLayouts/slideLayout8.xml"/><Relationship Id="rId4" Type="http://schemas.openxmlformats.org/officeDocument/2006/relationships/tags" Target="../tags/tag41.xml"/><Relationship Id="rId3" Type="http://schemas.openxmlformats.org/officeDocument/2006/relationships/image" Target="../media/image5.png"/><Relationship Id="rId2" Type="http://schemas.openxmlformats.org/officeDocument/2006/relationships/tags" Target="../tags/tag40.xml"/><Relationship Id="rId1" Type="http://schemas.openxmlformats.org/officeDocument/2006/relationships/image" Target="../media/image22.png"/></Relationships>
</file>

<file path=ppt/slides/_rels/slide22.xml.rels><?xml version="1.0" encoding="UTF-8" standalone="yes"?>
<Relationships xmlns="http://schemas.openxmlformats.org/package/2006/relationships"><Relationship Id="rId6" Type="http://schemas.openxmlformats.org/officeDocument/2006/relationships/notesSlide" Target="../notesSlides/notesSlide22.xml"/><Relationship Id="rId5" Type="http://schemas.openxmlformats.org/officeDocument/2006/relationships/slideLayout" Target="../slideLayouts/slideLayout8.xml"/><Relationship Id="rId4" Type="http://schemas.openxmlformats.org/officeDocument/2006/relationships/tags" Target="../tags/tag43.xml"/><Relationship Id="rId3" Type="http://schemas.openxmlformats.org/officeDocument/2006/relationships/image" Target="../media/image5.png"/><Relationship Id="rId2" Type="http://schemas.openxmlformats.org/officeDocument/2006/relationships/tags" Target="../tags/tag42.xml"/><Relationship Id="rId1" Type="http://schemas.openxmlformats.org/officeDocument/2006/relationships/image" Target="../media/image23.png"/></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23.xml"/><Relationship Id="rId4" Type="http://schemas.openxmlformats.org/officeDocument/2006/relationships/slideLayout" Target="../slideLayouts/slideLayout8.xml"/><Relationship Id="rId3" Type="http://schemas.openxmlformats.org/officeDocument/2006/relationships/tags" Target="../tags/tag45.xml"/><Relationship Id="rId2" Type="http://schemas.openxmlformats.org/officeDocument/2006/relationships/image" Target="../media/image5.png"/><Relationship Id="rId1" Type="http://schemas.openxmlformats.org/officeDocument/2006/relationships/tags" Target="../tags/tag44.xml"/></Relationships>
</file>

<file path=ppt/slides/_rels/slide24.xml.rels><?xml version="1.0" encoding="UTF-8" standalone="yes"?>
<Relationships xmlns="http://schemas.openxmlformats.org/package/2006/relationships"><Relationship Id="rId8" Type="http://schemas.openxmlformats.org/officeDocument/2006/relationships/notesSlide" Target="../notesSlides/notesSlide24.xml"/><Relationship Id="rId7" Type="http://schemas.openxmlformats.org/officeDocument/2006/relationships/vmlDrawing" Target="../drawings/vmlDrawing2.vml"/><Relationship Id="rId6" Type="http://schemas.openxmlformats.org/officeDocument/2006/relationships/slideLayout" Target="../slideLayouts/slideLayout8.xml"/><Relationship Id="rId5" Type="http://schemas.openxmlformats.org/officeDocument/2006/relationships/tags" Target="../tags/tag47.xml"/><Relationship Id="rId4" Type="http://schemas.openxmlformats.org/officeDocument/2006/relationships/image" Target="../media/image5.png"/><Relationship Id="rId3" Type="http://schemas.openxmlformats.org/officeDocument/2006/relationships/tags" Target="../tags/tag46.xml"/><Relationship Id="rId2" Type="http://schemas.openxmlformats.org/officeDocument/2006/relationships/image" Target="../media/image24.emf"/><Relationship Id="rId1" Type="http://schemas.openxmlformats.org/officeDocument/2006/relationships/oleObject" Target="../embeddings/oleObject2.bin"/></Relationships>
</file>

<file path=ppt/slides/_rels/slide25.xml.rels><?xml version="1.0" encoding="UTF-8" standalone="yes"?>
<Relationships xmlns="http://schemas.openxmlformats.org/package/2006/relationships"><Relationship Id="rId6" Type="http://schemas.openxmlformats.org/officeDocument/2006/relationships/notesSlide" Target="../notesSlides/notesSlide25.xml"/><Relationship Id="rId5" Type="http://schemas.openxmlformats.org/officeDocument/2006/relationships/slideLayout" Target="../slideLayouts/slideLayout8.xml"/><Relationship Id="rId4" Type="http://schemas.openxmlformats.org/officeDocument/2006/relationships/tags" Target="../tags/tag49.xml"/><Relationship Id="rId3" Type="http://schemas.openxmlformats.org/officeDocument/2006/relationships/image" Target="../media/image5.png"/><Relationship Id="rId2" Type="http://schemas.openxmlformats.org/officeDocument/2006/relationships/tags" Target="../tags/tag48.xml"/><Relationship Id="rId1" Type="http://schemas.openxmlformats.org/officeDocument/2006/relationships/image" Target="../media/image25.png"/></Relationships>
</file>

<file path=ppt/slides/_rels/slide26.xml.rels><?xml version="1.0" encoding="UTF-8" standalone="yes"?>
<Relationships xmlns="http://schemas.openxmlformats.org/package/2006/relationships"><Relationship Id="rId6" Type="http://schemas.openxmlformats.org/officeDocument/2006/relationships/notesSlide" Target="../notesSlides/notesSlide26.xml"/><Relationship Id="rId5" Type="http://schemas.openxmlformats.org/officeDocument/2006/relationships/slideLayout" Target="../slideLayouts/slideLayout8.xml"/><Relationship Id="rId4" Type="http://schemas.openxmlformats.org/officeDocument/2006/relationships/tags" Target="../tags/tag51.xml"/><Relationship Id="rId3" Type="http://schemas.openxmlformats.org/officeDocument/2006/relationships/image" Target="../media/image5.png"/><Relationship Id="rId2" Type="http://schemas.openxmlformats.org/officeDocument/2006/relationships/tags" Target="../tags/tag50.xml"/><Relationship Id="rId1" Type="http://schemas.openxmlformats.org/officeDocument/2006/relationships/image" Target="../media/image25.png"/></Relationships>
</file>

<file path=ppt/slides/_rels/slide27.xml.rels><?xml version="1.0" encoding="UTF-8" standalone="yes"?>
<Relationships xmlns="http://schemas.openxmlformats.org/package/2006/relationships"><Relationship Id="rId7" Type="http://schemas.openxmlformats.org/officeDocument/2006/relationships/notesSlide" Target="../notesSlides/notesSlide27.xml"/><Relationship Id="rId6" Type="http://schemas.openxmlformats.org/officeDocument/2006/relationships/slideLayout" Target="../slideLayouts/slideLayout8.xml"/><Relationship Id="rId5" Type="http://schemas.openxmlformats.org/officeDocument/2006/relationships/tags" Target="../tags/tag53.xml"/><Relationship Id="rId4" Type="http://schemas.openxmlformats.org/officeDocument/2006/relationships/image" Target="../media/image5.png"/><Relationship Id="rId3" Type="http://schemas.openxmlformats.org/officeDocument/2006/relationships/tags" Target="../tags/tag52.xml"/><Relationship Id="rId2" Type="http://schemas.openxmlformats.org/officeDocument/2006/relationships/image" Target="../media/image27.png"/><Relationship Id="rId1" Type="http://schemas.openxmlformats.org/officeDocument/2006/relationships/image" Target="../media/image26.png"/></Relationships>
</file>

<file path=ppt/slides/_rels/slide28.xml.rels><?xml version="1.0" encoding="UTF-8" standalone="yes"?>
<Relationships xmlns="http://schemas.openxmlformats.org/package/2006/relationships"><Relationship Id="rId6" Type="http://schemas.openxmlformats.org/officeDocument/2006/relationships/notesSlide" Target="../notesSlides/notesSlide28.xml"/><Relationship Id="rId5" Type="http://schemas.openxmlformats.org/officeDocument/2006/relationships/slideLayout" Target="../slideLayouts/slideLayout8.xml"/><Relationship Id="rId4" Type="http://schemas.openxmlformats.org/officeDocument/2006/relationships/tags" Target="../tags/tag55.xml"/><Relationship Id="rId3" Type="http://schemas.openxmlformats.org/officeDocument/2006/relationships/image" Target="../media/image5.png"/><Relationship Id="rId2" Type="http://schemas.openxmlformats.org/officeDocument/2006/relationships/tags" Target="../tags/tag54.xml"/><Relationship Id="rId1" Type="http://schemas.openxmlformats.org/officeDocument/2006/relationships/image" Target="../media/image28.png"/></Relationships>
</file>

<file path=ppt/slides/_rels/slide29.xml.rels><?xml version="1.0" encoding="UTF-8" standalone="yes"?>
<Relationships xmlns="http://schemas.openxmlformats.org/package/2006/relationships"><Relationship Id="rId6" Type="http://schemas.openxmlformats.org/officeDocument/2006/relationships/notesSlide" Target="../notesSlides/notesSlide29.xml"/><Relationship Id="rId5" Type="http://schemas.openxmlformats.org/officeDocument/2006/relationships/slideLayout" Target="../slideLayouts/slideLayout8.xml"/><Relationship Id="rId4" Type="http://schemas.openxmlformats.org/officeDocument/2006/relationships/tags" Target="../tags/tag57.xml"/><Relationship Id="rId3" Type="http://schemas.openxmlformats.org/officeDocument/2006/relationships/image" Target="../media/image5.png"/><Relationship Id="rId2" Type="http://schemas.openxmlformats.org/officeDocument/2006/relationships/tags" Target="../tags/tag56.xml"/><Relationship Id="rId1" Type="http://schemas.openxmlformats.org/officeDocument/2006/relationships/image" Target="../media/image29.png"/></Relationships>
</file>

<file path=ppt/slides/_rels/slide3.xml.rels><?xml version="1.0" encoding="UTF-8" standalone="yes"?>
<Relationships xmlns="http://schemas.openxmlformats.org/package/2006/relationships"><Relationship Id="rId8" Type="http://schemas.openxmlformats.org/officeDocument/2006/relationships/notesSlide" Target="../notesSlides/notesSlide3.xml"/><Relationship Id="rId7" Type="http://schemas.openxmlformats.org/officeDocument/2006/relationships/vmlDrawing" Target="../drawings/vmlDrawing1.vml"/><Relationship Id="rId6" Type="http://schemas.openxmlformats.org/officeDocument/2006/relationships/slideLayout" Target="../slideLayouts/slideLayout8.xml"/><Relationship Id="rId5" Type="http://schemas.openxmlformats.org/officeDocument/2006/relationships/tags" Target="../tags/tag5.xml"/><Relationship Id="rId4" Type="http://schemas.openxmlformats.org/officeDocument/2006/relationships/image" Target="../media/image5.png"/><Relationship Id="rId3" Type="http://schemas.openxmlformats.org/officeDocument/2006/relationships/tags" Target="../tags/tag4.xml"/><Relationship Id="rId2" Type="http://schemas.openxmlformats.org/officeDocument/2006/relationships/image" Target="../media/image7.emf"/><Relationship Id="rId1" Type="http://schemas.openxmlformats.org/officeDocument/2006/relationships/oleObject" Target="../embeddings/oleObject1.bin"/></Relationships>
</file>

<file path=ppt/slides/_rels/slide30.xml.rels><?xml version="1.0" encoding="UTF-8" standalone="yes"?>
<Relationships xmlns="http://schemas.openxmlformats.org/package/2006/relationships"><Relationship Id="rId8" Type="http://schemas.openxmlformats.org/officeDocument/2006/relationships/notesSlide" Target="../notesSlides/notesSlide30.xml"/><Relationship Id="rId7" Type="http://schemas.openxmlformats.org/officeDocument/2006/relationships/vmlDrawing" Target="../drawings/vmlDrawing3.vml"/><Relationship Id="rId6" Type="http://schemas.openxmlformats.org/officeDocument/2006/relationships/slideLayout" Target="../slideLayouts/slideLayout8.xml"/><Relationship Id="rId5" Type="http://schemas.openxmlformats.org/officeDocument/2006/relationships/tags" Target="../tags/tag59.xml"/><Relationship Id="rId4" Type="http://schemas.openxmlformats.org/officeDocument/2006/relationships/image" Target="../media/image5.png"/><Relationship Id="rId3" Type="http://schemas.openxmlformats.org/officeDocument/2006/relationships/tags" Target="../tags/tag58.xml"/><Relationship Id="rId2" Type="http://schemas.openxmlformats.org/officeDocument/2006/relationships/image" Target="../media/image30.emf"/><Relationship Id="rId1" Type="http://schemas.openxmlformats.org/officeDocument/2006/relationships/oleObject" Target="../embeddings/oleObject3.bin"/></Relationships>
</file>

<file path=ppt/slides/_rels/slide31.xml.rels><?xml version="1.0" encoding="UTF-8" standalone="yes"?>
<Relationships xmlns="http://schemas.openxmlformats.org/package/2006/relationships"><Relationship Id="rId6" Type="http://schemas.openxmlformats.org/officeDocument/2006/relationships/notesSlide" Target="../notesSlides/notesSlide31.xml"/><Relationship Id="rId5" Type="http://schemas.openxmlformats.org/officeDocument/2006/relationships/slideLayout" Target="../slideLayouts/slideLayout8.xml"/><Relationship Id="rId4" Type="http://schemas.openxmlformats.org/officeDocument/2006/relationships/tags" Target="../tags/tag61.xml"/><Relationship Id="rId3" Type="http://schemas.openxmlformats.org/officeDocument/2006/relationships/image" Target="../media/image5.png"/><Relationship Id="rId2" Type="http://schemas.openxmlformats.org/officeDocument/2006/relationships/tags" Target="../tags/tag60.xml"/><Relationship Id="rId1" Type="http://schemas.openxmlformats.org/officeDocument/2006/relationships/image" Target="../media/image31.png"/></Relationships>
</file>

<file path=ppt/slides/_rels/slide32.xml.rels><?xml version="1.0" encoding="UTF-8" standalone="yes"?>
<Relationships xmlns="http://schemas.openxmlformats.org/package/2006/relationships"><Relationship Id="rId6" Type="http://schemas.openxmlformats.org/officeDocument/2006/relationships/notesSlide" Target="../notesSlides/notesSlide32.xml"/><Relationship Id="rId5" Type="http://schemas.openxmlformats.org/officeDocument/2006/relationships/slideLayout" Target="../slideLayouts/slideLayout8.xml"/><Relationship Id="rId4" Type="http://schemas.openxmlformats.org/officeDocument/2006/relationships/tags" Target="../tags/tag63.xml"/><Relationship Id="rId3" Type="http://schemas.openxmlformats.org/officeDocument/2006/relationships/image" Target="../media/image5.png"/><Relationship Id="rId2" Type="http://schemas.openxmlformats.org/officeDocument/2006/relationships/tags" Target="../tags/tag62.xml"/><Relationship Id="rId1" Type="http://schemas.openxmlformats.org/officeDocument/2006/relationships/image" Target="../media/image32.png"/></Relationships>
</file>

<file path=ppt/slides/_rels/slide33.xml.rels><?xml version="1.0" encoding="UTF-8" standalone="yes"?>
<Relationships xmlns="http://schemas.openxmlformats.org/package/2006/relationships"><Relationship Id="rId5" Type="http://schemas.openxmlformats.org/officeDocument/2006/relationships/notesSlide" Target="../notesSlides/notesSlide33.xml"/><Relationship Id="rId4" Type="http://schemas.openxmlformats.org/officeDocument/2006/relationships/slideLayout" Target="../slideLayouts/slideLayout8.xml"/><Relationship Id="rId3" Type="http://schemas.openxmlformats.org/officeDocument/2006/relationships/tags" Target="../tags/tag65.xml"/><Relationship Id="rId2" Type="http://schemas.openxmlformats.org/officeDocument/2006/relationships/image" Target="../media/image5.png"/><Relationship Id="rId1" Type="http://schemas.openxmlformats.org/officeDocument/2006/relationships/tags" Target="../tags/tag64.xml"/></Relationships>
</file>

<file path=ppt/slides/_rels/slide34.xml.rels><?xml version="1.0" encoding="UTF-8" standalone="yes"?>
<Relationships xmlns="http://schemas.openxmlformats.org/package/2006/relationships"><Relationship Id="rId7" Type="http://schemas.openxmlformats.org/officeDocument/2006/relationships/notesSlide" Target="../notesSlides/notesSlide34.xml"/><Relationship Id="rId6" Type="http://schemas.openxmlformats.org/officeDocument/2006/relationships/slideLayout" Target="../slideLayouts/slideLayout8.xml"/><Relationship Id="rId5" Type="http://schemas.openxmlformats.org/officeDocument/2006/relationships/tags" Target="../tags/tag67.xml"/><Relationship Id="rId4" Type="http://schemas.openxmlformats.org/officeDocument/2006/relationships/image" Target="../media/image5.png"/><Relationship Id="rId3" Type="http://schemas.openxmlformats.org/officeDocument/2006/relationships/tags" Target="../tags/tag66.xml"/><Relationship Id="rId2" Type="http://schemas.openxmlformats.org/officeDocument/2006/relationships/image" Target="../media/image33.png"/><Relationship Id="rId1" Type="http://schemas.openxmlformats.org/officeDocument/2006/relationships/image" Target="../media/image26.png"/></Relationships>
</file>

<file path=ppt/slides/_rels/slide35.xml.rels><?xml version="1.0" encoding="UTF-8" standalone="yes"?>
<Relationships xmlns="http://schemas.openxmlformats.org/package/2006/relationships"><Relationship Id="rId6" Type="http://schemas.openxmlformats.org/officeDocument/2006/relationships/notesSlide" Target="../notesSlides/notesSlide35.xml"/><Relationship Id="rId5" Type="http://schemas.openxmlformats.org/officeDocument/2006/relationships/slideLayout" Target="../slideLayouts/slideLayout8.xml"/><Relationship Id="rId4" Type="http://schemas.openxmlformats.org/officeDocument/2006/relationships/tags" Target="../tags/tag69.xml"/><Relationship Id="rId3" Type="http://schemas.openxmlformats.org/officeDocument/2006/relationships/image" Target="../media/image5.png"/><Relationship Id="rId2" Type="http://schemas.openxmlformats.org/officeDocument/2006/relationships/tags" Target="../tags/tag68.xml"/><Relationship Id="rId1" Type="http://schemas.openxmlformats.org/officeDocument/2006/relationships/image" Target="../media/image34.png"/></Relationships>
</file>

<file path=ppt/slides/_rels/slide36.xml.rels><?xml version="1.0" encoding="UTF-8" standalone="yes"?>
<Relationships xmlns="http://schemas.openxmlformats.org/package/2006/relationships"><Relationship Id="rId6" Type="http://schemas.openxmlformats.org/officeDocument/2006/relationships/notesSlide" Target="../notesSlides/notesSlide36.xml"/><Relationship Id="rId5" Type="http://schemas.openxmlformats.org/officeDocument/2006/relationships/slideLayout" Target="../slideLayouts/slideLayout8.xml"/><Relationship Id="rId4" Type="http://schemas.openxmlformats.org/officeDocument/2006/relationships/tags" Target="../tags/tag71.xml"/><Relationship Id="rId3" Type="http://schemas.openxmlformats.org/officeDocument/2006/relationships/image" Target="../media/image5.png"/><Relationship Id="rId2" Type="http://schemas.openxmlformats.org/officeDocument/2006/relationships/tags" Target="../tags/tag70.xml"/><Relationship Id="rId1" Type="http://schemas.openxmlformats.org/officeDocument/2006/relationships/image" Target="../media/image35.png"/></Relationships>
</file>

<file path=ppt/slides/_rels/slide37.xml.rels><?xml version="1.0" encoding="UTF-8" standalone="yes"?>
<Relationships xmlns="http://schemas.openxmlformats.org/package/2006/relationships"><Relationship Id="rId6" Type="http://schemas.openxmlformats.org/officeDocument/2006/relationships/notesSlide" Target="../notesSlides/notesSlide37.xml"/><Relationship Id="rId5" Type="http://schemas.openxmlformats.org/officeDocument/2006/relationships/slideLayout" Target="../slideLayouts/slideLayout8.xml"/><Relationship Id="rId4" Type="http://schemas.openxmlformats.org/officeDocument/2006/relationships/tags" Target="../tags/tag73.xml"/><Relationship Id="rId3" Type="http://schemas.openxmlformats.org/officeDocument/2006/relationships/image" Target="../media/image5.png"/><Relationship Id="rId2" Type="http://schemas.openxmlformats.org/officeDocument/2006/relationships/tags" Target="../tags/tag72.xml"/><Relationship Id="rId1" Type="http://schemas.openxmlformats.org/officeDocument/2006/relationships/image" Target="../media/image36.png"/></Relationships>
</file>

<file path=ppt/slides/_rels/slide38.xml.rels><?xml version="1.0" encoding="UTF-8" standalone="yes"?>
<Relationships xmlns="http://schemas.openxmlformats.org/package/2006/relationships"><Relationship Id="rId6" Type="http://schemas.openxmlformats.org/officeDocument/2006/relationships/notesSlide" Target="../notesSlides/notesSlide38.xml"/><Relationship Id="rId5" Type="http://schemas.openxmlformats.org/officeDocument/2006/relationships/slideLayout" Target="../slideLayouts/slideLayout8.xml"/><Relationship Id="rId4" Type="http://schemas.openxmlformats.org/officeDocument/2006/relationships/tags" Target="../tags/tag75.xml"/><Relationship Id="rId3" Type="http://schemas.openxmlformats.org/officeDocument/2006/relationships/image" Target="../media/image5.png"/><Relationship Id="rId2" Type="http://schemas.openxmlformats.org/officeDocument/2006/relationships/tags" Target="../tags/tag74.xml"/><Relationship Id="rId1" Type="http://schemas.openxmlformats.org/officeDocument/2006/relationships/image" Target="../media/image37.png"/></Relationships>
</file>

<file path=ppt/slides/_rels/slide39.xml.rels><?xml version="1.0" encoding="UTF-8" standalone="yes"?>
<Relationships xmlns="http://schemas.openxmlformats.org/package/2006/relationships"><Relationship Id="rId8" Type="http://schemas.openxmlformats.org/officeDocument/2006/relationships/notesSlide" Target="../notesSlides/notesSlide39.xml"/><Relationship Id="rId7" Type="http://schemas.openxmlformats.org/officeDocument/2006/relationships/vmlDrawing" Target="../drawings/vmlDrawing4.vml"/><Relationship Id="rId6" Type="http://schemas.openxmlformats.org/officeDocument/2006/relationships/slideLayout" Target="../slideLayouts/slideLayout8.xml"/><Relationship Id="rId5" Type="http://schemas.openxmlformats.org/officeDocument/2006/relationships/tags" Target="../tags/tag77.xml"/><Relationship Id="rId4" Type="http://schemas.openxmlformats.org/officeDocument/2006/relationships/image" Target="../media/image5.png"/><Relationship Id="rId3" Type="http://schemas.openxmlformats.org/officeDocument/2006/relationships/tags" Target="../tags/tag76.xml"/><Relationship Id="rId2" Type="http://schemas.openxmlformats.org/officeDocument/2006/relationships/image" Target="../media/image38.emf"/><Relationship Id="rId1" Type="http://schemas.openxmlformats.org/officeDocument/2006/relationships/oleObject" Target="../embeddings/oleObject4.bin"/></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8.xml"/><Relationship Id="rId4" Type="http://schemas.openxmlformats.org/officeDocument/2006/relationships/tags" Target="../tags/tag7.xml"/><Relationship Id="rId3" Type="http://schemas.openxmlformats.org/officeDocument/2006/relationships/image" Target="../media/image5.png"/><Relationship Id="rId2" Type="http://schemas.openxmlformats.org/officeDocument/2006/relationships/tags" Target="../tags/tag6.xml"/><Relationship Id="rId1" Type="http://schemas.openxmlformats.org/officeDocument/2006/relationships/image" Target="../media/image8.png"/></Relationships>
</file>

<file path=ppt/slides/_rels/slide40.xml.rels><?xml version="1.0" encoding="UTF-8" standalone="yes"?>
<Relationships xmlns="http://schemas.openxmlformats.org/package/2006/relationships"><Relationship Id="rId6" Type="http://schemas.openxmlformats.org/officeDocument/2006/relationships/notesSlide" Target="../notesSlides/notesSlide40.xml"/><Relationship Id="rId5" Type="http://schemas.openxmlformats.org/officeDocument/2006/relationships/slideLayout" Target="../slideLayouts/slideLayout8.xml"/><Relationship Id="rId4" Type="http://schemas.openxmlformats.org/officeDocument/2006/relationships/tags" Target="../tags/tag79.xml"/><Relationship Id="rId3" Type="http://schemas.openxmlformats.org/officeDocument/2006/relationships/image" Target="../media/image5.png"/><Relationship Id="rId2" Type="http://schemas.openxmlformats.org/officeDocument/2006/relationships/tags" Target="../tags/tag78.xml"/><Relationship Id="rId1" Type="http://schemas.openxmlformats.org/officeDocument/2006/relationships/image" Target="../media/image39.png"/></Relationships>
</file>

<file path=ppt/slides/_rels/slide41.xml.rels><?xml version="1.0" encoding="UTF-8" standalone="yes"?>
<Relationships xmlns="http://schemas.openxmlformats.org/package/2006/relationships"><Relationship Id="rId5" Type="http://schemas.openxmlformats.org/officeDocument/2006/relationships/notesSlide" Target="../notesSlides/notesSlide41.xml"/><Relationship Id="rId4" Type="http://schemas.openxmlformats.org/officeDocument/2006/relationships/slideLayout" Target="../slideLayouts/slideLayout8.xml"/><Relationship Id="rId3" Type="http://schemas.openxmlformats.org/officeDocument/2006/relationships/tags" Target="../tags/tag81.xml"/><Relationship Id="rId2" Type="http://schemas.openxmlformats.org/officeDocument/2006/relationships/image" Target="../media/image5.png"/><Relationship Id="rId1" Type="http://schemas.openxmlformats.org/officeDocument/2006/relationships/tags" Target="../tags/tag80.xml"/></Relationships>
</file>

<file path=ppt/slides/_rels/slide42.xml.rels><?xml version="1.0" encoding="UTF-8" standalone="yes"?>
<Relationships xmlns="http://schemas.openxmlformats.org/package/2006/relationships"><Relationship Id="rId5" Type="http://schemas.openxmlformats.org/officeDocument/2006/relationships/notesSlide" Target="../notesSlides/notesSlide42.xml"/><Relationship Id="rId4" Type="http://schemas.openxmlformats.org/officeDocument/2006/relationships/slideLayout" Target="../slideLayouts/slideLayout8.xml"/><Relationship Id="rId3" Type="http://schemas.openxmlformats.org/officeDocument/2006/relationships/tags" Target="../tags/tag83.xml"/><Relationship Id="rId2" Type="http://schemas.openxmlformats.org/officeDocument/2006/relationships/image" Target="../media/image5.png"/><Relationship Id="rId1" Type="http://schemas.openxmlformats.org/officeDocument/2006/relationships/tags" Target="../tags/tag82.xml"/></Relationships>
</file>

<file path=ppt/slides/_rels/slide43.xml.rels><?xml version="1.0" encoding="UTF-8" standalone="yes"?>
<Relationships xmlns="http://schemas.openxmlformats.org/package/2006/relationships"><Relationship Id="rId6" Type="http://schemas.openxmlformats.org/officeDocument/2006/relationships/notesSlide" Target="../notesSlides/notesSlide43.xml"/><Relationship Id="rId5" Type="http://schemas.openxmlformats.org/officeDocument/2006/relationships/slideLayout" Target="../slideLayouts/slideLayout8.xml"/><Relationship Id="rId4" Type="http://schemas.openxmlformats.org/officeDocument/2006/relationships/tags" Target="../tags/tag85.xml"/><Relationship Id="rId3" Type="http://schemas.openxmlformats.org/officeDocument/2006/relationships/image" Target="../media/image5.png"/><Relationship Id="rId2" Type="http://schemas.openxmlformats.org/officeDocument/2006/relationships/tags" Target="../tags/tag84.xml"/><Relationship Id="rId1" Type="http://schemas.openxmlformats.org/officeDocument/2006/relationships/image" Target="../media/image40.png"/></Relationships>
</file>

<file path=ppt/slides/_rels/slide44.xml.rels><?xml version="1.0" encoding="UTF-8" standalone="yes"?>
<Relationships xmlns="http://schemas.openxmlformats.org/package/2006/relationships"><Relationship Id="rId6" Type="http://schemas.openxmlformats.org/officeDocument/2006/relationships/notesSlide" Target="../notesSlides/notesSlide44.xml"/><Relationship Id="rId5" Type="http://schemas.openxmlformats.org/officeDocument/2006/relationships/slideLayout" Target="../slideLayouts/slideLayout8.xml"/><Relationship Id="rId4" Type="http://schemas.openxmlformats.org/officeDocument/2006/relationships/tags" Target="../tags/tag87.xml"/><Relationship Id="rId3" Type="http://schemas.openxmlformats.org/officeDocument/2006/relationships/image" Target="../media/image5.png"/><Relationship Id="rId2" Type="http://schemas.openxmlformats.org/officeDocument/2006/relationships/tags" Target="../tags/tag86.xml"/><Relationship Id="rId1" Type="http://schemas.openxmlformats.org/officeDocument/2006/relationships/image" Target="../media/image41.png"/></Relationships>
</file>

<file path=ppt/slides/_rels/slide45.xml.rels><?xml version="1.0" encoding="UTF-8" standalone="yes"?>
<Relationships xmlns="http://schemas.openxmlformats.org/package/2006/relationships"><Relationship Id="rId5" Type="http://schemas.openxmlformats.org/officeDocument/2006/relationships/notesSlide" Target="../notesSlides/notesSlide45.xml"/><Relationship Id="rId4" Type="http://schemas.openxmlformats.org/officeDocument/2006/relationships/slideLayout" Target="../slideLayouts/slideLayout8.xml"/><Relationship Id="rId3" Type="http://schemas.openxmlformats.org/officeDocument/2006/relationships/tags" Target="../tags/tag89.xml"/><Relationship Id="rId2" Type="http://schemas.openxmlformats.org/officeDocument/2006/relationships/image" Target="../media/image5.png"/><Relationship Id="rId1" Type="http://schemas.openxmlformats.org/officeDocument/2006/relationships/tags" Target="../tags/tag88.xml"/></Relationships>
</file>

<file path=ppt/slides/_rels/slide46.xml.rels><?xml version="1.0" encoding="UTF-8" standalone="yes"?>
<Relationships xmlns="http://schemas.openxmlformats.org/package/2006/relationships"><Relationship Id="rId6" Type="http://schemas.openxmlformats.org/officeDocument/2006/relationships/notesSlide" Target="../notesSlides/notesSlide46.xml"/><Relationship Id="rId5" Type="http://schemas.openxmlformats.org/officeDocument/2006/relationships/slideLayout" Target="../slideLayouts/slideLayout8.xml"/><Relationship Id="rId4" Type="http://schemas.openxmlformats.org/officeDocument/2006/relationships/tags" Target="../tags/tag91.xml"/><Relationship Id="rId3" Type="http://schemas.openxmlformats.org/officeDocument/2006/relationships/image" Target="../media/image5.png"/><Relationship Id="rId2" Type="http://schemas.openxmlformats.org/officeDocument/2006/relationships/tags" Target="../tags/tag90.xml"/><Relationship Id="rId1" Type="http://schemas.openxmlformats.org/officeDocument/2006/relationships/image" Target="../media/image42.png"/></Relationships>
</file>

<file path=ppt/slides/_rels/slide47.xml.rels><?xml version="1.0" encoding="UTF-8" standalone="yes"?>
<Relationships xmlns="http://schemas.openxmlformats.org/package/2006/relationships"><Relationship Id="rId6" Type="http://schemas.openxmlformats.org/officeDocument/2006/relationships/notesSlide" Target="../notesSlides/notesSlide47.xml"/><Relationship Id="rId5" Type="http://schemas.openxmlformats.org/officeDocument/2006/relationships/slideLayout" Target="../slideLayouts/slideLayout8.xml"/><Relationship Id="rId4" Type="http://schemas.openxmlformats.org/officeDocument/2006/relationships/tags" Target="../tags/tag93.xml"/><Relationship Id="rId3" Type="http://schemas.openxmlformats.org/officeDocument/2006/relationships/image" Target="../media/image5.png"/><Relationship Id="rId2" Type="http://schemas.openxmlformats.org/officeDocument/2006/relationships/tags" Target="../tags/tag92.xml"/><Relationship Id="rId1" Type="http://schemas.openxmlformats.org/officeDocument/2006/relationships/image" Target="../media/image43.png"/></Relationships>
</file>

<file path=ppt/slides/_rels/slide48.xml.rels><?xml version="1.0" encoding="UTF-8" standalone="yes"?>
<Relationships xmlns="http://schemas.openxmlformats.org/package/2006/relationships"><Relationship Id="rId6" Type="http://schemas.openxmlformats.org/officeDocument/2006/relationships/notesSlide" Target="../notesSlides/notesSlide48.xml"/><Relationship Id="rId5" Type="http://schemas.openxmlformats.org/officeDocument/2006/relationships/slideLayout" Target="../slideLayouts/slideLayout8.xml"/><Relationship Id="rId4" Type="http://schemas.openxmlformats.org/officeDocument/2006/relationships/tags" Target="../tags/tag95.xml"/><Relationship Id="rId3" Type="http://schemas.openxmlformats.org/officeDocument/2006/relationships/image" Target="../media/image5.png"/><Relationship Id="rId2" Type="http://schemas.openxmlformats.org/officeDocument/2006/relationships/tags" Target="../tags/tag94.xml"/><Relationship Id="rId1" Type="http://schemas.openxmlformats.org/officeDocument/2006/relationships/image" Target="../media/image44.png"/></Relationships>
</file>

<file path=ppt/slides/_rels/slide49.xml.rels><?xml version="1.0" encoding="UTF-8" standalone="yes"?>
<Relationships xmlns="http://schemas.openxmlformats.org/package/2006/relationships"><Relationship Id="rId6" Type="http://schemas.openxmlformats.org/officeDocument/2006/relationships/notesSlide" Target="../notesSlides/notesSlide49.xml"/><Relationship Id="rId5" Type="http://schemas.openxmlformats.org/officeDocument/2006/relationships/slideLayout" Target="../slideLayouts/slideLayout8.xml"/><Relationship Id="rId4" Type="http://schemas.openxmlformats.org/officeDocument/2006/relationships/tags" Target="../tags/tag97.xml"/><Relationship Id="rId3" Type="http://schemas.openxmlformats.org/officeDocument/2006/relationships/image" Target="../media/image5.png"/><Relationship Id="rId2" Type="http://schemas.openxmlformats.org/officeDocument/2006/relationships/tags" Target="../tags/tag96.xml"/><Relationship Id="rId1" Type="http://schemas.openxmlformats.org/officeDocument/2006/relationships/image" Target="../media/image45.png"/></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8.xml"/><Relationship Id="rId4" Type="http://schemas.openxmlformats.org/officeDocument/2006/relationships/tags" Target="../tags/tag9.xml"/><Relationship Id="rId3" Type="http://schemas.openxmlformats.org/officeDocument/2006/relationships/image" Target="../media/image5.png"/><Relationship Id="rId2" Type="http://schemas.openxmlformats.org/officeDocument/2006/relationships/tags" Target="../tags/tag8.xml"/><Relationship Id="rId1" Type="http://schemas.openxmlformats.org/officeDocument/2006/relationships/image" Target="../media/image9.png"/></Relationships>
</file>

<file path=ppt/slides/_rels/slide50.xml.rels><?xml version="1.0" encoding="UTF-8" standalone="yes"?>
<Relationships xmlns="http://schemas.openxmlformats.org/package/2006/relationships"><Relationship Id="rId9" Type="http://schemas.openxmlformats.org/officeDocument/2006/relationships/notesSlide" Target="../notesSlides/notesSlide50.xml"/><Relationship Id="rId8" Type="http://schemas.openxmlformats.org/officeDocument/2006/relationships/slideLayout" Target="../slideLayouts/slideLayout8.xml"/><Relationship Id="rId7" Type="http://schemas.openxmlformats.org/officeDocument/2006/relationships/tags" Target="../tags/tag99.xml"/><Relationship Id="rId6" Type="http://schemas.openxmlformats.org/officeDocument/2006/relationships/image" Target="../media/image5.png"/><Relationship Id="rId5" Type="http://schemas.openxmlformats.org/officeDocument/2006/relationships/tags" Target="../tags/tag98.xml"/><Relationship Id="rId4" Type="http://schemas.openxmlformats.org/officeDocument/2006/relationships/slide" Target="slide53.xml"/><Relationship Id="rId3" Type="http://schemas.openxmlformats.org/officeDocument/2006/relationships/slide" Target="slide52.xml"/><Relationship Id="rId2" Type="http://schemas.openxmlformats.org/officeDocument/2006/relationships/slide" Target="slide51.xml"/><Relationship Id="rId1" Type="http://schemas.openxmlformats.org/officeDocument/2006/relationships/image" Target="../media/image46.png"/></Relationships>
</file>

<file path=ppt/slides/_rels/slide51.xml.rels><?xml version="1.0" encoding="UTF-8" standalone="yes"?>
<Relationships xmlns="http://schemas.openxmlformats.org/package/2006/relationships"><Relationship Id="rId8" Type="http://schemas.openxmlformats.org/officeDocument/2006/relationships/notesSlide" Target="../notesSlides/notesSlide51.xml"/><Relationship Id="rId7" Type="http://schemas.openxmlformats.org/officeDocument/2006/relationships/slideLayout" Target="../slideLayouts/slideLayout8.xml"/><Relationship Id="rId6" Type="http://schemas.openxmlformats.org/officeDocument/2006/relationships/tags" Target="../tags/tag101.xml"/><Relationship Id="rId5" Type="http://schemas.openxmlformats.org/officeDocument/2006/relationships/image" Target="../media/image5.png"/><Relationship Id="rId4" Type="http://schemas.openxmlformats.org/officeDocument/2006/relationships/tags" Target="../tags/tag100.xml"/><Relationship Id="rId3" Type="http://schemas.openxmlformats.org/officeDocument/2006/relationships/image" Target="../media/image48.png"/><Relationship Id="rId2" Type="http://schemas.openxmlformats.org/officeDocument/2006/relationships/slide" Target="slide50.xml"/><Relationship Id="rId1" Type="http://schemas.openxmlformats.org/officeDocument/2006/relationships/image" Target="../media/image47.png"/></Relationships>
</file>

<file path=ppt/slides/_rels/slide52.xml.rels><?xml version="1.0" encoding="UTF-8" standalone="yes"?>
<Relationships xmlns="http://schemas.openxmlformats.org/package/2006/relationships"><Relationship Id="rId8" Type="http://schemas.openxmlformats.org/officeDocument/2006/relationships/notesSlide" Target="../notesSlides/notesSlide52.xml"/><Relationship Id="rId7" Type="http://schemas.openxmlformats.org/officeDocument/2006/relationships/slideLayout" Target="../slideLayouts/slideLayout8.xml"/><Relationship Id="rId6" Type="http://schemas.openxmlformats.org/officeDocument/2006/relationships/tags" Target="../tags/tag103.xml"/><Relationship Id="rId5" Type="http://schemas.openxmlformats.org/officeDocument/2006/relationships/image" Target="../media/image5.png"/><Relationship Id="rId4" Type="http://schemas.openxmlformats.org/officeDocument/2006/relationships/tags" Target="../tags/tag102.xml"/><Relationship Id="rId3" Type="http://schemas.openxmlformats.org/officeDocument/2006/relationships/image" Target="../media/image48.png"/><Relationship Id="rId2" Type="http://schemas.openxmlformats.org/officeDocument/2006/relationships/slide" Target="slide50.xml"/><Relationship Id="rId1" Type="http://schemas.openxmlformats.org/officeDocument/2006/relationships/image" Target="../media/image49.png"/></Relationships>
</file>

<file path=ppt/slides/_rels/slide53.xml.rels><?xml version="1.0" encoding="UTF-8" standalone="yes"?>
<Relationships xmlns="http://schemas.openxmlformats.org/package/2006/relationships"><Relationship Id="rId8" Type="http://schemas.openxmlformats.org/officeDocument/2006/relationships/notesSlide" Target="../notesSlides/notesSlide53.xml"/><Relationship Id="rId7" Type="http://schemas.openxmlformats.org/officeDocument/2006/relationships/slideLayout" Target="../slideLayouts/slideLayout8.xml"/><Relationship Id="rId6" Type="http://schemas.openxmlformats.org/officeDocument/2006/relationships/tags" Target="../tags/tag105.xml"/><Relationship Id="rId5" Type="http://schemas.openxmlformats.org/officeDocument/2006/relationships/image" Target="../media/image5.png"/><Relationship Id="rId4" Type="http://schemas.openxmlformats.org/officeDocument/2006/relationships/tags" Target="../tags/tag104.xml"/><Relationship Id="rId3" Type="http://schemas.openxmlformats.org/officeDocument/2006/relationships/image" Target="../media/image48.png"/><Relationship Id="rId2" Type="http://schemas.openxmlformats.org/officeDocument/2006/relationships/slide" Target="slide50.xml"/><Relationship Id="rId1" Type="http://schemas.openxmlformats.org/officeDocument/2006/relationships/image" Target="../media/image50.png"/></Relationships>
</file>

<file path=ppt/slides/_rels/slide54.xml.rels><?xml version="1.0" encoding="UTF-8" standalone="yes"?>
<Relationships xmlns="http://schemas.openxmlformats.org/package/2006/relationships"><Relationship Id="rId6" Type="http://schemas.openxmlformats.org/officeDocument/2006/relationships/notesSlide" Target="../notesSlides/notesSlide54.xml"/><Relationship Id="rId5" Type="http://schemas.openxmlformats.org/officeDocument/2006/relationships/slideLayout" Target="../slideLayouts/slideLayout8.xml"/><Relationship Id="rId4" Type="http://schemas.openxmlformats.org/officeDocument/2006/relationships/tags" Target="../tags/tag107.xml"/><Relationship Id="rId3" Type="http://schemas.openxmlformats.org/officeDocument/2006/relationships/image" Target="../media/image5.png"/><Relationship Id="rId2" Type="http://schemas.openxmlformats.org/officeDocument/2006/relationships/tags" Target="../tags/tag106.xml"/><Relationship Id="rId1" Type="http://schemas.openxmlformats.org/officeDocument/2006/relationships/image" Target="../media/image51.jpeg"/></Relationships>
</file>

<file path=ppt/slides/_rels/slide55.xml.rels><?xml version="1.0" encoding="UTF-8" standalone="yes"?>
<Relationships xmlns="http://schemas.openxmlformats.org/package/2006/relationships"><Relationship Id="rId6" Type="http://schemas.openxmlformats.org/officeDocument/2006/relationships/notesSlide" Target="../notesSlides/notesSlide55.xml"/><Relationship Id="rId5" Type="http://schemas.openxmlformats.org/officeDocument/2006/relationships/slideLayout" Target="../slideLayouts/slideLayout8.xml"/><Relationship Id="rId4" Type="http://schemas.openxmlformats.org/officeDocument/2006/relationships/tags" Target="../tags/tag109.xml"/><Relationship Id="rId3" Type="http://schemas.openxmlformats.org/officeDocument/2006/relationships/image" Target="../media/image5.png"/><Relationship Id="rId2" Type="http://schemas.openxmlformats.org/officeDocument/2006/relationships/tags" Target="../tags/tag108.xml"/><Relationship Id="rId1" Type="http://schemas.openxmlformats.org/officeDocument/2006/relationships/image" Target="../media/image52.png"/></Relationships>
</file>

<file path=ppt/slides/_rels/slide56.xml.rels><?xml version="1.0" encoding="UTF-8" standalone="yes"?>
<Relationships xmlns="http://schemas.openxmlformats.org/package/2006/relationships"><Relationship Id="rId8" Type="http://schemas.openxmlformats.org/officeDocument/2006/relationships/notesSlide" Target="../notesSlides/notesSlide56.xml"/><Relationship Id="rId7" Type="http://schemas.openxmlformats.org/officeDocument/2006/relationships/vmlDrawing" Target="../drawings/vmlDrawing5.vml"/><Relationship Id="rId6" Type="http://schemas.openxmlformats.org/officeDocument/2006/relationships/slideLayout" Target="../slideLayouts/slideLayout8.xml"/><Relationship Id="rId5" Type="http://schemas.openxmlformats.org/officeDocument/2006/relationships/tags" Target="../tags/tag111.xml"/><Relationship Id="rId4" Type="http://schemas.openxmlformats.org/officeDocument/2006/relationships/image" Target="../media/image5.png"/><Relationship Id="rId3" Type="http://schemas.openxmlformats.org/officeDocument/2006/relationships/tags" Target="../tags/tag110.xml"/><Relationship Id="rId2" Type="http://schemas.openxmlformats.org/officeDocument/2006/relationships/image" Target="../media/image53.emf"/><Relationship Id="rId1" Type="http://schemas.openxmlformats.org/officeDocument/2006/relationships/oleObject" Target="../embeddings/oleObject5.bin"/></Relationships>
</file>

<file path=ppt/slides/_rels/slide57.xml.rels><?xml version="1.0" encoding="UTF-8" standalone="yes"?>
<Relationships xmlns="http://schemas.openxmlformats.org/package/2006/relationships"><Relationship Id="rId5" Type="http://schemas.openxmlformats.org/officeDocument/2006/relationships/notesSlide" Target="../notesSlides/notesSlide57.xml"/><Relationship Id="rId4" Type="http://schemas.openxmlformats.org/officeDocument/2006/relationships/slideLayout" Target="../slideLayouts/slideLayout8.xml"/><Relationship Id="rId3" Type="http://schemas.openxmlformats.org/officeDocument/2006/relationships/tags" Target="../tags/tag113.xml"/><Relationship Id="rId2" Type="http://schemas.openxmlformats.org/officeDocument/2006/relationships/image" Target="../media/image5.png"/><Relationship Id="rId1" Type="http://schemas.openxmlformats.org/officeDocument/2006/relationships/tags" Target="../tags/tag112.xml"/></Relationships>
</file>

<file path=ppt/slides/_rels/slide58.xml.rels><?xml version="1.0" encoding="UTF-8" standalone="yes"?>
<Relationships xmlns="http://schemas.openxmlformats.org/package/2006/relationships"><Relationship Id="rId6" Type="http://schemas.openxmlformats.org/officeDocument/2006/relationships/notesSlide" Target="../notesSlides/notesSlide58.xml"/><Relationship Id="rId5" Type="http://schemas.openxmlformats.org/officeDocument/2006/relationships/slideLayout" Target="../slideLayouts/slideLayout8.xml"/><Relationship Id="rId4" Type="http://schemas.openxmlformats.org/officeDocument/2006/relationships/tags" Target="../tags/tag115.xml"/><Relationship Id="rId3" Type="http://schemas.openxmlformats.org/officeDocument/2006/relationships/image" Target="../media/image5.png"/><Relationship Id="rId2" Type="http://schemas.openxmlformats.org/officeDocument/2006/relationships/tags" Target="../tags/tag114.xml"/><Relationship Id="rId1" Type="http://schemas.openxmlformats.org/officeDocument/2006/relationships/image" Target="../media/image54.png"/></Relationships>
</file>

<file path=ppt/slides/_rels/slide59.xml.rels><?xml version="1.0" encoding="UTF-8" standalone="yes"?>
<Relationships xmlns="http://schemas.openxmlformats.org/package/2006/relationships"><Relationship Id="rId5" Type="http://schemas.openxmlformats.org/officeDocument/2006/relationships/notesSlide" Target="../notesSlides/notesSlide59.xml"/><Relationship Id="rId4" Type="http://schemas.openxmlformats.org/officeDocument/2006/relationships/slideLayout" Target="../slideLayouts/slideLayout8.xml"/><Relationship Id="rId3" Type="http://schemas.openxmlformats.org/officeDocument/2006/relationships/tags" Target="../tags/tag117.xml"/><Relationship Id="rId2" Type="http://schemas.openxmlformats.org/officeDocument/2006/relationships/image" Target="../media/image5.png"/><Relationship Id="rId1" Type="http://schemas.openxmlformats.org/officeDocument/2006/relationships/tags" Target="../tags/tag116.xml"/></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8.xml"/><Relationship Id="rId4" Type="http://schemas.openxmlformats.org/officeDocument/2006/relationships/tags" Target="../tags/tag11.xml"/><Relationship Id="rId3" Type="http://schemas.openxmlformats.org/officeDocument/2006/relationships/image" Target="../media/image5.png"/><Relationship Id="rId2" Type="http://schemas.openxmlformats.org/officeDocument/2006/relationships/tags" Target="../tags/tag10.xml"/><Relationship Id="rId1" Type="http://schemas.openxmlformats.org/officeDocument/2006/relationships/image" Target="../media/image10.png"/></Relationships>
</file>

<file path=ppt/slides/_rels/slide60.xml.rels><?xml version="1.0" encoding="UTF-8" standalone="yes"?>
<Relationships xmlns="http://schemas.openxmlformats.org/package/2006/relationships"><Relationship Id="rId5" Type="http://schemas.openxmlformats.org/officeDocument/2006/relationships/notesSlide" Target="../notesSlides/notesSlide60.xml"/><Relationship Id="rId4" Type="http://schemas.openxmlformats.org/officeDocument/2006/relationships/slideLayout" Target="../slideLayouts/slideLayout8.xml"/><Relationship Id="rId3" Type="http://schemas.openxmlformats.org/officeDocument/2006/relationships/tags" Target="../tags/tag119.xml"/><Relationship Id="rId2" Type="http://schemas.openxmlformats.org/officeDocument/2006/relationships/image" Target="../media/image5.png"/><Relationship Id="rId1" Type="http://schemas.openxmlformats.org/officeDocument/2006/relationships/tags" Target="../tags/tag118.xml"/></Relationships>
</file>

<file path=ppt/slides/_rels/slide61.xml.rels><?xml version="1.0" encoding="UTF-8" standalone="yes"?>
<Relationships xmlns="http://schemas.openxmlformats.org/package/2006/relationships"><Relationship Id="rId6" Type="http://schemas.openxmlformats.org/officeDocument/2006/relationships/notesSlide" Target="../notesSlides/notesSlide61.xml"/><Relationship Id="rId5" Type="http://schemas.openxmlformats.org/officeDocument/2006/relationships/slideLayout" Target="../slideLayouts/slideLayout8.xml"/><Relationship Id="rId4" Type="http://schemas.openxmlformats.org/officeDocument/2006/relationships/tags" Target="../tags/tag121.xml"/><Relationship Id="rId3" Type="http://schemas.openxmlformats.org/officeDocument/2006/relationships/image" Target="../media/image5.png"/><Relationship Id="rId2" Type="http://schemas.openxmlformats.org/officeDocument/2006/relationships/tags" Target="../tags/tag120.xml"/><Relationship Id="rId1" Type="http://schemas.openxmlformats.org/officeDocument/2006/relationships/image" Target="../media/image55.png"/></Relationships>
</file>

<file path=ppt/slides/_rels/slide62.xml.rels><?xml version="1.0" encoding="UTF-8" standalone="yes"?>
<Relationships xmlns="http://schemas.openxmlformats.org/package/2006/relationships"><Relationship Id="rId7" Type="http://schemas.openxmlformats.org/officeDocument/2006/relationships/notesSlide" Target="../notesSlides/notesSlide62.xml"/><Relationship Id="rId6" Type="http://schemas.openxmlformats.org/officeDocument/2006/relationships/slideLayout" Target="../slideLayouts/slideLayout8.xml"/><Relationship Id="rId5" Type="http://schemas.openxmlformats.org/officeDocument/2006/relationships/tags" Target="../tags/tag123.xml"/><Relationship Id="rId4" Type="http://schemas.openxmlformats.org/officeDocument/2006/relationships/image" Target="../media/image5.png"/><Relationship Id="rId3" Type="http://schemas.openxmlformats.org/officeDocument/2006/relationships/tags" Target="../tags/tag122.xml"/><Relationship Id="rId2" Type="http://schemas.openxmlformats.org/officeDocument/2006/relationships/hyperlink" Target="http://resource.boxuegu.com/" TargetMode="External"/><Relationship Id="rId1" Type="http://schemas.openxmlformats.org/officeDocument/2006/relationships/image" Target="../media/image56.png"/></Relationships>
</file>

<file path=ppt/slides/_rels/slide63.xml.rels><?xml version="1.0" encoding="UTF-8" standalone="yes"?>
<Relationships xmlns="http://schemas.openxmlformats.org/package/2006/relationships"><Relationship Id="rId6" Type="http://schemas.openxmlformats.org/officeDocument/2006/relationships/notesSlide" Target="../notesSlides/notesSlide63.xml"/><Relationship Id="rId5" Type="http://schemas.openxmlformats.org/officeDocument/2006/relationships/slideLayout" Target="../slideLayouts/slideLayout8.xml"/><Relationship Id="rId4" Type="http://schemas.openxmlformats.org/officeDocument/2006/relationships/tags" Target="../tags/tag125.xml"/><Relationship Id="rId3" Type="http://schemas.openxmlformats.org/officeDocument/2006/relationships/image" Target="../media/image5.png"/><Relationship Id="rId2" Type="http://schemas.openxmlformats.org/officeDocument/2006/relationships/tags" Target="../tags/tag124.xml"/><Relationship Id="rId1" Type="http://schemas.openxmlformats.org/officeDocument/2006/relationships/hyperlink" Target="https://www.ibm.com/developerworks/cn/downloads/r/appscan/" TargetMode="External"/></Relationships>
</file>

<file path=ppt/slides/_rels/slide64.xml.rels><?xml version="1.0" encoding="UTF-8" standalone="yes"?>
<Relationships xmlns="http://schemas.openxmlformats.org/package/2006/relationships"><Relationship Id="rId6" Type="http://schemas.openxmlformats.org/officeDocument/2006/relationships/notesSlide" Target="../notesSlides/notesSlide64.xml"/><Relationship Id="rId5" Type="http://schemas.openxmlformats.org/officeDocument/2006/relationships/slideLayout" Target="../slideLayouts/slideLayout8.xml"/><Relationship Id="rId4" Type="http://schemas.openxmlformats.org/officeDocument/2006/relationships/tags" Target="../tags/tag127.xml"/><Relationship Id="rId3" Type="http://schemas.openxmlformats.org/officeDocument/2006/relationships/image" Target="../media/image5.png"/><Relationship Id="rId2" Type="http://schemas.openxmlformats.org/officeDocument/2006/relationships/tags" Target="../tags/tag126.xml"/><Relationship Id="rId1" Type="http://schemas.openxmlformats.org/officeDocument/2006/relationships/image" Target="../media/image57.png"/></Relationships>
</file>

<file path=ppt/slides/_rels/slide65.xml.rels><?xml version="1.0" encoding="UTF-8" standalone="yes"?>
<Relationships xmlns="http://schemas.openxmlformats.org/package/2006/relationships"><Relationship Id="rId6" Type="http://schemas.openxmlformats.org/officeDocument/2006/relationships/notesSlide" Target="../notesSlides/notesSlide65.xml"/><Relationship Id="rId5" Type="http://schemas.openxmlformats.org/officeDocument/2006/relationships/slideLayout" Target="../slideLayouts/slideLayout8.xml"/><Relationship Id="rId4" Type="http://schemas.openxmlformats.org/officeDocument/2006/relationships/tags" Target="../tags/tag129.xml"/><Relationship Id="rId3" Type="http://schemas.openxmlformats.org/officeDocument/2006/relationships/image" Target="../media/image5.png"/><Relationship Id="rId2" Type="http://schemas.openxmlformats.org/officeDocument/2006/relationships/tags" Target="../tags/tag128.xml"/><Relationship Id="rId1" Type="http://schemas.openxmlformats.org/officeDocument/2006/relationships/image" Target="../media/image58.png"/></Relationships>
</file>

<file path=ppt/slides/_rels/slide66.xml.rels><?xml version="1.0" encoding="UTF-8" standalone="yes"?>
<Relationships xmlns="http://schemas.openxmlformats.org/package/2006/relationships"><Relationship Id="rId6" Type="http://schemas.openxmlformats.org/officeDocument/2006/relationships/notesSlide" Target="../notesSlides/notesSlide66.xml"/><Relationship Id="rId5" Type="http://schemas.openxmlformats.org/officeDocument/2006/relationships/slideLayout" Target="../slideLayouts/slideLayout8.xml"/><Relationship Id="rId4" Type="http://schemas.openxmlformats.org/officeDocument/2006/relationships/tags" Target="../tags/tag131.xml"/><Relationship Id="rId3" Type="http://schemas.openxmlformats.org/officeDocument/2006/relationships/image" Target="../media/image5.png"/><Relationship Id="rId2" Type="http://schemas.openxmlformats.org/officeDocument/2006/relationships/tags" Target="../tags/tag130.xml"/><Relationship Id="rId1" Type="http://schemas.openxmlformats.org/officeDocument/2006/relationships/image" Target="../media/image59.png"/></Relationships>
</file>

<file path=ppt/slides/_rels/slide67.xml.rels><?xml version="1.0" encoding="UTF-8" standalone="yes"?>
<Relationships xmlns="http://schemas.openxmlformats.org/package/2006/relationships"><Relationship Id="rId5" Type="http://schemas.openxmlformats.org/officeDocument/2006/relationships/notesSlide" Target="../notesSlides/notesSlide67.xml"/><Relationship Id="rId4" Type="http://schemas.openxmlformats.org/officeDocument/2006/relationships/slideLayout" Target="../slideLayouts/slideLayout8.xml"/><Relationship Id="rId3" Type="http://schemas.openxmlformats.org/officeDocument/2006/relationships/tags" Target="../tags/tag133.xml"/><Relationship Id="rId2" Type="http://schemas.openxmlformats.org/officeDocument/2006/relationships/image" Target="../media/image5.png"/><Relationship Id="rId1" Type="http://schemas.openxmlformats.org/officeDocument/2006/relationships/tags" Target="../tags/tag132.xml"/></Relationships>
</file>

<file path=ppt/slides/_rels/slide68.xml.rels><?xml version="1.0" encoding="UTF-8" standalone="yes"?>
<Relationships xmlns="http://schemas.openxmlformats.org/package/2006/relationships"><Relationship Id="rId6" Type="http://schemas.openxmlformats.org/officeDocument/2006/relationships/notesSlide" Target="../notesSlides/notesSlide68.xml"/><Relationship Id="rId5" Type="http://schemas.openxmlformats.org/officeDocument/2006/relationships/slideLayout" Target="../slideLayouts/slideLayout8.xml"/><Relationship Id="rId4" Type="http://schemas.openxmlformats.org/officeDocument/2006/relationships/tags" Target="../tags/tag135.xml"/><Relationship Id="rId3" Type="http://schemas.openxmlformats.org/officeDocument/2006/relationships/image" Target="../media/image5.png"/><Relationship Id="rId2" Type="http://schemas.openxmlformats.org/officeDocument/2006/relationships/tags" Target="../tags/tag134.xml"/><Relationship Id="rId1" Type="http://schemas.openxmlformats.org/officeDocument/2006/relationships/image" Target="../media/image60.png"/></Relationships>
</file>

<file path=ppt/slides/_rels/slide69.xml.rels><?xml version="1.0" encoding="UTF-8" standalone="yes"?>
<Relationships xmlns="http://schemas.openxmlformats.org/package/2006/relationships"><Relationship Id="rId6" Type="http://schemas.openxmlformats.org/officeDocument/2006/relationships/notesSlide" Target="../notesSlides/notesSlide69.xml"/><Relationship Id="rId5" Type="http://schemas.openxmlformats.org/officeDocument/2006/relationships/slideLayout" Target="../slideLayouts/slideLayout8.xml"/><Relationship Id="rId4" Type="http://schemas.openxmlformats.org/officeDocument/2006/relationships/tags" Target="../tags/tag137.xml"/><Relationship Id="rId3" Type="http://schemas.openxmlformats.org/officeDocument/2006/relationships/image" Target="../media/image5.png"/><Relationship Id="rId2" Type="http://schemas.openxmlformats.org/officeDocument/2006/relationships/tags" Target="../tags/tag136.xml"/><Relationship Id="rId1" Type="http://schemas.openxmlformats.org/officeDocument/2006/relationships/image" Target="../media/image61.png"/></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8.xml"/><Relationship Id="rId4" Type="http://schemas.openxmlformats.org/officeDocument/2006/relationships/tags" Target="../tags/tag13.xml"/><Relationship Id="rId3" Type="http://schemas.openxmlformats.org/officeDocument/2006/relationships/image" Target="../media/image5.png"/><Relationship Id="rId2" Type="http://schemas.openxmlformats.org/officeDocument/2006/relationships/tags" Target="../tags/tag12.xml"/><Relationship Id="rId1" Type="http://schemas.openxmlformats.org/officeDocument/2006/relationships/image" Target="../media/image11.png"/></Relationships>
</file>

<file path=ppt/slides/_rels/slide70.xml.rels><?xml version="1.0" encoding="UTF-8" standalone="yes"?>
<Relationships xmlns="http://schemas.openxmlformats.org/package/2006/relationships"><Relationship Id="rId6" Type="http://schemas.openxmlformats.org/officeDocument/2006/relationships/notesSlide" Target="../notesSlides/notesSlide70.xml"/><Relationship Id="rId5" Type="http://schemas.openxmlformats.org/officeDocument/2006/relationships/slideLayout" Target="../slideLayouts/slideLayout8.xml"/><Relationship Id="rId4" Type="http://schemas.openxmlformats.org/officeDocument/2006/relationships/tags" Target="../tags/tag139.xml"/><Relationship Id="rId3" Type="http://schemas.openxmlformats.org/officeDocument/2006/relationships/image" Target="../media/image5.png"/><Relationship Id="rId2" Type="http://schemas.openxmlformats.org/officeDocument/2006/relationships/tags" Target="../tags/tag138.xml"/><Relationship Id="rId1" Type="http://schemas.openxmlformats.org/officeDocument/2006/relationships/image" Target="../media/image62.png"/></Relationships>
</file>

<file path=ppt/slides/_rels/slide71.xml.rels><?xml version="1.0" encoding="UTF-8" standalone="yes"?>
<Relationships xmlns="http://schemas.openxmlformats.org/package/2006/relationships"><Relationship Id="rId5" Type="http://schemas.openxmlformats.org/officeDocument/2006/relationships/notesSlide" Target="../notesSlides/notesSlide71.xml"/><Relationship Id="rId4" Type="http://schemas.openxmlformats.org/officeDocument/2006/relationships/slideLayout" Target="../slideLayouts/slideLayout8.xml"/><Relationship Id="rId3" Type="http://schemas.openxmlformats.org/officeDocument/2006/relationships/tags" Target="../tags/tag141.xml"/><Relationship Id="rId2" Type="http://schemas.openxmlformats.org/officeDocument/2006/relationships/image" Target="../media/image5.png"/><Relationship Id="rId1" Type="http://schemas.openxmlformats.org/officeDocument/2006/relationships/tags" Target="../tags/tag140.xml"/></Relationships>
</file>

<file path=ppt/slides/_rels/slide72.xml.rels><?xml version="1.0" encoding="UTF-8" standalone="yes"?>
<Relationships xmlns="http://schemas.openxmlformats.org/package/2006/relationships"><Relationship Id="rId6" Type="http://schemas.openxmlformats.org/officeDocument/2006/relationships/notesSlide" Target="../notesSlides/notesSlide72.xml"/><Relationship Id="rId5" Type="http://schemas.openxmlformats.org/officeDocument/2006/relationships/slideLayout" Target="../slideLayouts/slideLayout8.xml"/><Relationship Id="rId4" Type="http://schemas.openxmlformats.org/officeDocument/2006/relationships/tags" Target="../tags/tag143.xml"/><Relationship Id="rId3" Type="http://schemas.openxmlformats.org/officeDocument/2006/relationships/image" Target="../media/image5.png"/><Relationship Id="rId2" Type="http://schemas.openxmlformats.org/officeDocument/2006/relationships/tags" Target="../tags/tag142.xml"/><Relationship Id="rId1" Type="http://schemas.openxmlformats.org/officeDocument/2006/relationships/image" Target="../media/image63.png"/></Relationships>
</file>

<file path=ppt/slides/_rels/slide73.xml.rels><?xml version="1.0" encoding="UTF-8" standalone="yes"?>
<Relationships xmlns="http://schemas.openxmlformats.org/package/2006/relationships"><Relationship Id="rId6" Type="http://schemas.openxmlformats.org/officeDocument/2006/relationships/notesSlide" Target="../notesSlides/notesSlide73.xml"/><Relationship Id="rId5" Type="http://schemas.openxmlformats.org/officeDocument/2006/relationships/slideLayout" Target="../slideLayouts/slideLayout8.xml"/><Relationship Id="rId4" Type="http://schemas.openxmlformats.org/officeDocument/2006/relationships/tags" Target="../tags/tag145.xml"/><Relationship Id="rId3" Type="http://schemas.openxmlformats.org/officeDocument/2006/relationships/image" Target="../media/image5.png"/><Relationship Id="rId2" Type="http://schemas.openxmlformats.org/officeDocument/2006/relationships/tags" Target="../tags/tag144.xml"/><Relationship Id="rId1" Type="http://schemas.openxmlformats.org/officeDocument/2006/relationships/image" Target="../media/image64.png"/></Relationships>
</file>

<file path=ppt/slides/_rels/slide74.xml.rels><?xml version="1.0" encoding="UTF-8" standalone="yes"?>
<Relationships xmlns="http://schemas.openxmlformats.org/package/2006/relationships"><Relationship Id="rId6" Type="http://schemas.openxmlformats.org/officeDocument/2006/relationships/notesSlide" Target="../notesSlides/notesSlide74.xml"/><Relationship Id="rId5" Type="http://schemas.openxmlformats.org/officeDocument/2006/relationships/slideLayout" Target="../slideLayouts/slideLayout8.xml"/><Relationship Id="rId4" Type="http://schemas.openxmlformats.org/officeDocument/2006/relationships/tags" Target="../tags/tag147.xml"/><Relationship Id="rId3" Type="http://schemas.openxmlformats.org/officeDocument/2006/relationships/image" Target="../media/image5.png"/><Relationship Id="rId2" Type="http://schemas.openxmlformats.org/officeDocument/2006/relationships/tags" Target="../tags/tag146.xml"/><Relationship Id="rId1" Type="http://schemas.openxmlformats.org/officeDocument/2006/relationships/image" Target="../media/image65.png"/></Relationships>
</file>

<file path=ppt/slides/_rels/slide75.xml.rels><?xml version="1.0" encoding="UTF-8" standalone="yes"?>
<Relationships xmlns="http://schemas.openxmlformats.org/package/2006/relationships"><Relationship Id="rId5" Type="http://schemas.openxmlformats.org/officeDocument/2006/relationships/notesSlide" Target="../notesSlides/notesSlide75.xml"/><Relationship Id="rId4" Type="http://schemas.openxmlformats.org/officeDocument/2006/relationships/slideLayout" Target="../slideLayouts/slideLayout8.xml"/><Relationship Id="rId3" Type="http://schemas.openxmlformats.org/officeDocument/2006/relationships/tags" Target="../tags/tag149.xml"/><Relationship Id="rId2" Type="http://schemas.openxmlformats.org/officeDocument/2006/relationships/image" Target="../media/image5.png"/><Relationship Id="rId1" Type="http://schemas.openxmlformats.org/officeDocument/2006/relationships/tags" Target="../tags/tag148.xml"/></Relationships>
</file>

<file path=ppt/slides/_rels/slide76.xml.rels><?xml version="1.0" encoding="UTF-8" standalone="yes"?>
<Relationships xmlns="http://schemas.openxmlformats.org/package/2006/relationships"><Relationship Id="rId6" Type="http://schemas.openxmlformats.org/officeDocument/2006/relationships/notesSlide" Target="../notesSlides/notesSlide76.xml"/><Relationship Id="rId5" Type="http://schemas.openxmlformats.org/officeDocument/2006/relationships/slideLayout" Target="../slideLayouts/slideLayout8.xml"/><Relationship Id="rId4" Type="http://schemas.openxmlformats.org/officeDocument/2006/relationships/tags" Target="../tags/tag151.xml"/><Relationship Id="rId3" Type="http://schemas.openxmlformats.org/officeDocument/2006/relationships/image" Target="../media/image5.png"/><Relationship Id="rId2" Type="http://schemas.openxmlformats.org/officeDocument/2006/relationships/tags" Target="../tags/tag150.xml"/><Relationship Id="rId1" Type="http://schemas.openxmlformats.org/officeDocument/2006/relationships/image" Target="../media/image66.png"/></Relationships>
</file>

<file path=ppt/slides/_rels/slide77.xml.rels><?xml version="1.0" encoding="UTF-8" standalone="yes"?>
<Relationships xmlns="http://schemas.openxmlformats.org/package/2006/relationships"><Relationship Id="rId6" Type="http://schemas.openxmlformats.org/officeDocument/2006/relationships/notesSlide" Target="../notesSlides/notesSlide77.xml"/><Relationship Id="rId5" Type="http://schemas.openxmlformats.org/officeDocument/2006/relationships/slideLayout" Target="../slideLayouts/slideLayout8.xml"/><Relationship Id="rId4" Type="http://schemas.openxmlformats.org/officeDocument/2006/relationships/tags" Target="../tags/tag153.xml"/><Relationship Id="rId3" Type="http://schemas.openxmlformats.org/officeDocument/2006/relationships/image" Target="../media/image5.png"/><Relationship Id="rId2" Type="http://schemas.openxmlformats.org/officeDocument/2006/relationships/tags" Target="../tags/tag152.xml"/><Relationship Id="rId1" Type="http://schemas.openxmlformats.org/officeDocument/2006/relationships/image" Target="../media/image67.png"/></Relationships>
</file>

<file path=ppt/slides/_rels/slide78.xml.rels><?xml version="1.0" encoding="UTF-8" standalone="yes"?>
<Relationships xmlns="http://schemas.openxmlformats.org/package/2006/relationships"><Relationship Id="rId6" Type="http://schemas.openxmlformats.org/officeDocument/2006/relationships/notesSlide" Target="../notesSlides/notesSlide78.xml"/><Relationship Id="rId5" Type="http://schemas.openxmlformats.org/officeDocument/2006/relationships/slideLayout" Target="../slideLayouts/slideLayout8.xml"/><Relationship Id="rId4" Type="http://schemas.openxmlformats.org/officeDocument/2006/relationships/tags" Target="../tags/tag155.xml"/><Relationship Id="rId3" Type="http://schemas.openxmlformats.org/officeDocument/2006/relationships/image" Target="../media/image5.png"/><Relationship Id="rId2" Type="http://schemas.openxmlformats.org/officeDocument/2006/relationships/tags" Target="../tags/tag154.xml"/><Relationship Id="rId1" Type="http://schemas.openxmlformats.org/officeDocument/2006/relationships/image" Target="../media/image68.png"/></Relationships>
</file>

<file path=ppt/slides/_rels/slide79.xml.rels><?xml version="1.0" encoding="UTF-8" standalone="yes"?>
<Relationships xmlns="http://schemas.openxmlformats.org/package/2006/relationships"><Relationship Id="rId6" Type="http://schemas.openxmlformats.org/officeDocument/2006/relationships/notesSlide" Target="../notesSlides/notesSlide79.xml"/><Relationship Id="rId5" Type="http://schemas.openxmlformats.org/officeDocument/2006/relationships/slideLayout" Target="../slideLayouts/slideLayout8.xml"/><Relationship Id="rId4" Type="http://schemas.openxmlformats.org/officeDocument/2006/relationships/tags" Target="../tags/tag157.xml"/><Relationship Id="rId3" Type="http://schemas.openxmlformats.org/officeDocument/2006/relationships/image" Target="../media/image5.png"/><Relationship Id="rId2" Type="http://schemas.openxmlformats.org/officeDocument/2006/relationships/tags" Target="../tags/tag156.xml"/><Relationship Id="rId1" Type="http://schemas.openxmlformats.org/officeDocument/2006/relationships/image" Target="../media/image69.pn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8.xml"/><Relationship Id="rId4" Type="http://schemas.openxmlformats.org/officeDocument/2006/relationships/tags" Target="../tags/tag15.xml"/><Relationship Id="rId3" Type="http://schemas.openxmlformats.org/officeDocument/2006/relationships/image" Target="../media/image5.png"/><Relationship Id="rId2" Type="http://schemas.openxmlformats.org/officeDocument/2006/relationships/tags" Target="../tags/tag14.xml"/><Relationship Id="rId1" Type="http://schemas.openxmlformats.org/officeDocument/2006/relationships/image" Target="../media/image12.png"/></Relationships>
</file>

<file path=ppt/slides/_rels/slide80.xml.rels><?xml version="1.0" encoding="UTF-8" standalone="yes"?>
<Relationships xmlns="http://schemas.openxmlformats.org/package/2006/relationships"><Relationship Id="rId5" Type="http://schemas.openxmlformats.org/officeDocument/2006/relationships/notesSlide" Target="../notesSlides/notesSlide80.xml"/><Relationship Id="rId4" Type="http://schemas.openxmlformats.org/officeDocument/2006/relationships/slideLayout" Target="../slideLayouts/slideLayout8.xml"/><Relationship Id="rId3" Type="http://schemas.openxmlformats.org/officeDocument/2006/relationships/tags" Target="../tags/tag159.xml"/><Relationship Id="rId2" Type="http://schemas.openxmlformats.org/officeDocument/2006/relationships/image" Target="../media/image5.png"/><Relationship Id="rId1" Type="http://schemas.openxmlformats.org/officeDocument/2006/relationships/tags" Target="../tags/tag158.xml"/></Relationships>
</file>

<file path=ppt/slides/_rels/slide81.xml.rels><?xml version="1.0" encoding="UTF-8" standalone="yes"?>
<Relationships xmlns="http://schemas.openxmlformats.org/package/2006/relationships"><Relationship Id="rId5" Type="http://schemas.openxmlformats.org/officeDocument/2006/relationships/notesSlide" Target="../notesSlides/notesSlide81.xml"/><Relationship Id="rId4" Type="http://schemas.openxmlformats.org/officeDocument/2006/relationships/slideLayout" Target="../slideLayouts/slideLayout8.xml"/><Relationship Id="rId3" Type="http://schemas.openxmlformats.org/officeDocument/2006/relationships/tags" Target="../tags/tag161.xml"/><Relationship Id="rId2" Type="http://schemas.openxmlformats.org/officeDocument/2006/relationships/image" Target="../media/image5.png"/><Relationship Id="rId1" Type="http://schemas.openxmlformats.org/officeDocument/2006/relationships/tags" Target="../tags/tag160.xml"/></Relationships>
</file>

<file path=ppt/slides/_rels/slide82.xml.rels><?xml version="1.0" encoding="UTF-8" standalone="yes"?>
<Relationships xmlns="http://schemas.openxmlformats.org/package/2006/relationships"><Relationship Id="rId6" Type="http://schemas.openxmlformats.org/officeDocument/2006/relationships/notesSlide" Target="../notesSlides/notesSlide82.xml"/><Relationship Id="rId5" Type="http://schemas.openxmlformats.org/officeDocument/2006/relationships/slideLayout" Target="../slideLayouts/slideLayout8.xml"/><Relationship Id="rId4" Type="http://schemas.openxmlformats.org/officeDocument/2006/relationships/tags" Target="../tags/tag163.xml"/><Relationship Id="rId3" Type="http://schemas.openxmlformats.org/officeDocument/2006/relationships/image" Target="../media/image5.png"/><Relationship Id="rId2" Type="http://schemas.openxmlformats.org/officeDocument/2006/relationships/tags" Target="../tags/tag162.xml"/><Relationship Id="rId1" Type="http://schemas.openxmlformats.org/officeDocument/2006/relationships/image" Target="../media/image70.png"/></Relationships>
</file>

<file path=ppt/slides/_rels/slide83.xml.rels><?xml version="1.0" encoding="UTF-8" standalone="yes"?>
<Relationships xmlns="http://schemas.openxmlformats.org/package/2006/relationships"><Relationship Id="rId6" Type="http://schemas.openxmlformats.org/officeDocument/2006/relationships/notesSlide" Target="../notesSlides/notesSlide83.xml"/><Relationship Id="rId5" Type="http://schemas.openxmlformats.org/officeDocument/2006/relationships/slideLayout" Target="../slideLayouts/slideLayout8.xml"/><Relationship Id="rId4" Type="http://schemas.openxmlformats.org/officeDocument/2006/relationships/tags" Target="../tags/tag165.xml"/><Relationship Id="rId3" Type="http://schemas.openxmlformats.org/officeDocument/2006/relationships/image" Target="../media/image5.png"/><Relationship Id="rId2" Type="http://schemas.openxmlformats.org/officeDocument/2006/relationships/tags" Target="../tags/tag164.xml"/><Relationship Id="rId1" Type="http://schemas.openxmlformats.org/officeDocument/2006/relationships/image" Target="../media/image71.png"/></Relationships>
</file>

<file path=ppt/slides/_rels/slide84.xml.rels><?xml version="1.0" encoding="UTF-8" standalone="yes"?>
<Relationships xmlns="http://schemas.openxmlformats.org/package/2006/relationships"><Relationship Id="rId6" Type="http://schemas.openxmlformats.org/officeDocument/2006/relationships/notesSlide" Target="../notesSlides/notesSlide84.xml"/><Relationship Id="rId5" Type="http://schemas.openxmlformats.org/officeDocument/2006/relationships/slideLayout" Target="../slideLayouts/slideLayout8.xml"/><Relationship Id="rId4" Type="http://schemas.openxmlformats.org/officeDocument/2006/relationships/tags" Target="../tags/tag167.xml"/><Relationship Id="rId3" Type="http://schemas.openxmlformats.org/officeDocument/2006/relationships/image" Target="../media/image5.png"/><Relationship Id="rId2" Type="http://schemas.openxmlformats.org/officeDocument/2006/relationships/tags" Target="../tags/tag166.xml"/><Relationship Id="rId1" Type="http://schemas.openxmlformats.org/officeDocument/2006/relationships/image" Target="../media/image72.png"/></Relationships>
</file>

<file path=ppt/slides/_rels/slide85.xml.rels><?xml version="1.0" encoding="UTF-8" standalone="yes"?>
<Relationships xmlns="http://schemas.openxmlformats.org/package/2006/relationships"><Relationship Id="rId6" Type="http://schemas.openxmlformats.org/officeDocument/2006/relationships/notesSlide" Target="../notesSlides/notesSlide85.xml"/><Relationship Id="rId5" Type="http://schemas.openxmlformats.org/officeDocument/2006/relationships/slideLayout" Target="../slideLayouts/slideLayout8.xml"/><Relationship Id="rId4" Type="http://schemas.openxmlformats.org/officeDocument/2006/relationships/tags" Target="../tags/tag169.xml"/><Relationship Id="rId3" Type="http://schemas.openxmlformats.org/officeDocument/2006/relationships/image" Target="../media/image5.png"/><Relationship Id="rId2" Type="http://schemas.openxmlformats.org/officeDocument/2006/relationships/tags" Target="../tags/tag168.xml"/><Relationship Id="rId1" Type="http://schemas.openxmlformats.org/officeDocument/2006/relationships/image" Target="../media/image73.png"/></Relationships>
</file>

<file path=ppt/slides/_rels/slide86.xml.rels><?xml version="1.0" encoding="UTF-8" standalone="yes"?>
<Relationships xmlns="http://schemas.openxmlformats.org/package/2006/relationships"><Relationship Id="rId6" Type="http://schemas.openxmlformats.org/officeDocument/2006/relationships/notesSlide" Target="../notesSlides/notesSlide86.xml"/><Relationship Id="rId5" Type="http://schemas.openxmlformats.org/officeDocument/2006/relationships/slideLayout" Target="../slideLayouts/slideLayout8.xml"/><Relationship Id="rId4" Type="http://schemas.openxmlformats.org/officeDocument/2006/relationships/tags" Target="../tags/tag171.xml"/><Relationship Id="rId3" Type="http://schemas.openxmlformats.org/officeDocument/2006/relationships/image" Target="../media/image5.png"/><Relationship Id="rId2" Type="http://schemas.openxmlformats.org/officeDocument/2006/relationships/tags" Target="../tags/tag170.xml"/><Relationship Id="rId1" Type="http://schemas.openxmlformats.org/officeDocument/2006/relationships/image" Target="../media/image74.png"/></Relationships>
</file>

<file path=ppt/slides/_rels/slide87.xml.rels><?xml version="1.0" encoding="UTF-8" standalone="yes"?>
<Relationships xmlns="http://schemas.openxmlformats.org/package/2006/relationships"><Relationship Id="rId6" Type="http://schemas.openxmlformats.org/officeDocument/2006/relationships/notesSlide" Target="../notesSlides/notesSlide87.xml"/><Relationship Id="rId5" Type="http://schemas.openxmlformats.org/officeDocument/2006/relationships/slideLayout" Target="../slideLayouts/slideLayout8.xml"/><Relationship Id="rId4" Type="http://schemas.openxmlformats.org/officeDocument/2006/relationships/tags" Target="../tags/tag173.xml"/><Relationship Id="rId3" Type="http://schemas.openxmlformats.org/officeDocument/2006/relationships/image" Target="../media/image5.png"/><Relationship Id="rId2" Type="http://schemas.openxmlformats.org/officeDocument/2006/relationships/tags" Target="../tags/tag172.xml"/><Relationship Id="rId1" Type="http://schemas.openxmlformats.org/officeDocument/2006/relationships/image" Target="../media/image75.png"/></Relationships>
</file>

<file path=ppt/slides/_rels/slide88.xml.rels><?xml version="1.0" encoding="UTF-8" standalone="yes"?>
<Relationships xmlns="http://schemas.openxmlformats.org/package/2006/relationships"><Relationship Id="rId5" Type="http://schemas.openxmlformats.org/officeDocument/2006/relationships/notesSlide" Target="../notesSlides/notesSlide88.xml"/><Relationship Id="rId4" Type="http://schemas.openxmlformats.org/officeDocument/2006/relationships/slideLayout" Target="../slideLayouts/slideLayout8.xml"/><Relationship Id="rId3" Type="http://schemas.openxmlformats.org/officeDocument/2006/relationships/tags" Target="../tags/tag175.xml"/><Relationship Id="rId2" Type="http://schemas.openxmlformats.org/officeDocument/2006/relationships/image" Target="../media/image5.png"/><Relationship Id="rId1" Type="http://schemas.openxmlformats.org/officeDocument/2006/relationships/tags" Target="../tags/tag174.xml"/></Relationships>
</file>

<file path=ppt/slides/_rels/slide89.xml.rels><?xml version="1.0" encoding="UTF-8" standalone="yes"?>
<Relationships xmlns="http://schemas.openxmlformats.org/package/2006/relationships"><Relationship Id="rId6" Type="http://schemas.openxmlformats.org/officeDocument/2006/relationships/notesSlide" Target="../notesSlides/notesSlide89.xml"/><Relationship Id="rId5" Type="http://schemas.openxmlformats.org/officeDocument/2006/relationships/slideLayout" Target="../slideLayouts/slideLayout8.xml"/><Relationship Id="rId4" Type="http://schemas.openxmlformats.org/officeDocument/2006/relationships/tags" Target="../tags/tag177.xml"/><Relationship Id="rId3" Type="http://schemas.openxmlformats.org/officeDocument/2006/relationships/image" Target="../media/image5.png"/><Relationship Id="rId2" Type="http://schemas.openxmlformats.org/officeDocument/2006/relationships/tags" Target="../tags/tag176.xml"/><Relationship Id="rId1" Type="http://schemas.openxmlformats.org/officeDocument/2006/relationships/image" Target="../media/image76.png"/></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8.xml"/><Relationship Id="rId4" Type="http://schemas.openxmlformats.org/officeDocument/2006/relationships/tags" Target="../tags/tag17.xml"/><Relationship Id="rId3" Type="http://schemas.openxmlformats.org/officeDocument/2006/relationships/image" Target="../media/image5.png"/><Relationship Id="rId2" Type="http://schemas.openxmlformats.org/officeDocument/2006/relationships/tags" Target="../tags/tag16.xml"/><Relationship Id="rId1" Type="http://schemas.openxmlformats.org/officeDocument/2006/relationships/image" Target="../media/image13.jpeg"/></Relationships>
</file>

<file path=ppt/slides/_rels/slide90.xml.rels><?xml version="1.0" encoding="UTF-8" standalone="yes"?>
<Relationships xmlns="http://schemas.openxmlformats.org/package/2006/relationships"><Relationship Id="rId5" Type="http://schemas.openxmlformats.org/officeDocument/2006/relationships/notesSlide" Target="../notesSlides/notesSlide90.xml"/><Relationship Id="rId4" Type="http://schemas.openxmlformats.org/officeDocument/2006/relationships/slideLayout" Target="../slideLayouts/slideLayout8.xml"/><Relationship Id="rId3" Type="http://schemas.openxmlformats.org/officeDocument/2006/relationships/tags" Target="../tags/tag179.xml"/><Relationship Id="rId2" Type="http://schemas.openxmlformats.org/officeDocument/2006/relationships/image" Target="../media/image5.png"/><Relationship Id="rId1" Type="http://schemas.openxmlformats.org/officeDocument/2006/relationships/tags" Target="../tags/tag178.xml"/></Relationships>
</file>

<file path=ppt/slides/_rels/slide91.xml.rels><?xml version="1.0" encoding="UTF-8" standalone="yes"?>
<Relationships xmlns="http://schemas.openxmlformats.org/package/2006/relationships"><Relationship Id="rId5" Type="http://schemas.openxmlformats.org/officeDocument/2006/relationships/notesSlide" Target="../notesSlides/notesSlide91.xml"/><Relationship Id="rId4" Type="http://schemas.openxmlformats.org/officeDocument/2006/relationships/slideLayout" Target="../slideLayouts/slideLayout8.xml"/><Relationship Id="rId3" Type="http://schemas.openxmlformats.org/officeDocument/2006/relationships/tags" Target="../tags/tag181.xml"/><Relationship Id="rId2" Type="http://schemas.openxmlformats.org/officeDocument/2006/relationships/image" Target="../media/image5.png"/><Relationship Id="rId1" Type="http://schemas.openxmlformats.org/officeDocument/2006/relationships/tags" Target="../tags/tag180.xml"/></Relationships>
</file>

<file path=ppt/slides/_rels/slide92.xml.rels><?xml version="1.0" encoding="UTF-8" standalone="yes"?>
<Relationships xmlns="http://schemas.openxmlformats.org/package/2006/relationships"><Relationship Id="rId6" Type="http://schemas.openxmlformats.org/officeDocument/2006/relationships/notesSlide" Target="../notesSlides/notesSlide92.xml"/><Relationship Id="rId5" Type="http://schemas.openxmlformats.org/officeDocument/2006/relationships/slideLayout" Target="../slideLayouts/slideLayout8.xml"/><Relationship Id="rId4" Type="http://schemas.openxmlformats.org/officeDocument/2006/relationships/tags" Target="../tags/tag183.xml"/><Relationship Id="rId3" Type="http://schemas.openxmlformats.org/officeDocument/2006/relationships/image" Target="../media/image5.png"/><Relationship Id="rId2" Type="http://schemas.openxmlformats.org/officeDocument/2006/relationships/tags" Target="../tags/tag182.xml"/><Relationship Id="rId1" Type="http://schemas.openxmlformats.org/officeDocument/2006/relationships/image" Target="../media/image77.png"/></Relationships>
</file>

<file path=ppt/slides/_rels/slide93.xml.rels><?xml version="1.0" encoding="UTF-8" standalone="yes"?>
<Relationships xmlns="http://schemas.openxmlformats.org/package/2006/relationships"><Relationship Id="rId6" Type="http://schemas.openxmlformats.org/officeDocument/2006/relationships/notesSlide" Target="../notesSlides/notesSlide93.xml"/><Relationship Id="rId5" Type="http://schemas.openxmlformats.org/officeDocument/2006/relationships/slideLayout" Target="../slideLayouts/slideLayout9.xml"/><Relationship Id="rId4" Type="http://schemas.openxmlformats.org/officeDocument/2006/relationships/tags" Target="../tags/tag185.xml"/><Relationship Id="rId3" Type="http://schemas.openxmlformats.org/officeDocument/2006/relationships/image" Target="../media/image5.png"/><Relationship Id="rId2" Type="http://schemas.openxmlformats.org/officeDocument/2006/relationships/tags" Target="../tags/tag184.xml"/><Relationship Id="rId1" Type="http://schemas.openxmlformats.org/officeDocument/2006/relationships/image" Target="../media/image78.png"/></Relationships>
</file>

<file path=ppt/slides/_rels/slide94.xml.rels><?xml version="1.0" encoding="UTF-8" standalone="yes"?>
<Relationships xmlns="http://schemas.openxmlformats.org/package/2006/relationships"><Relationship Id="rId5" Type="http://schemas.openxmlformats.org/officeDocument/2006/relationships/notesSlide" Target="../notesSlides/notesSlide94.xml"/><Relationship Id="rId4" Type="http://schemas.openxmlformats.org/officeDocument/2006/relationships/slideLayout" Target="../slideLayouts/slideLayout7.xml"/><Relationship Id="rId3" Type="http://schemas.openxmlformats.org/officeDocument/2006/relationships/tags" Target="../tags/tag187.xml"/><Relationship Id="rId2" Type="http://schemas.openxmlformats.org/officeDocument/2006/relationships/image" Target="../media/image5.png"/><Relationship Id="rId1" Type="http://schemas.openxmlformats.org/officeDocument/2006/relationships/tags" Target="../tags/tag18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1"/>
          <p:cNvSpPr>
            <a:spLocks noGrp="1"/>
          </p:cNvSpPr>
          <p:nvPr>
            <p:ph type="ctrTitle"/>
          </p:nvPr>
        </p:nvSpPr>
        <p:spPr>
          <a:xfrm>
            <a:off x="1524000" y="1596979"/>
            <a:ext cx="9473852" cy="1912983"/>
          </a:xfrm>
        </p:spPr>
        <p:txBody>
          <a:bodyPr/>
          <a:lstStyle/>
          <a:p>
            <a:r>
              <a:rPr lang="zh-CN" altLang="en-US" b="1" dirty="0" smtClean="0">
                <a:latin typeface="方正细倩简体"/>
                <a:ea typeface="方正细倩简体"/>
                <a:cs typeface="方正细倩简体"/>
              </a:rPr>
              <a:t>第</a:t>
            </a:r>
            <a:r>
              <a:rPr lang="en-US" altLang="zh-CN" b="1" dirty="0">
                <a:latin typeface="方正细倩简体"/>
                <a:ea typeface="方正细倩简体"/>
                <a:cs typeface="方正细倩简体"/>
              </a:rPr>
              <a:t>5</a:t>
            </a:r>
            <a:r>
              <a:rPr lang="zh-CN" altLang="en-US" b="1" dirty="0" smtClean="0">
                <a:latin typeface="方正细倩简体"/>
                <a:ea typeface="方正细倩简体"/>
                <a:cs typeface="方正细倩简体"/>
              </a:rPr>
              <a:t>章 </a:t>
            </a:r>
            <a:r>
              <a:rPr lang="zh-CN" altLang="en-US" b="1" dirty="0">
                <a:latin typeface="方正细倩简体"/>
                <a:ea typeface="方正细倩简体"/>
                <a:cs typeface="方正细倩简体"/>
              </a:rPr>
              <a:t>安全</a:t>
            </a:r>
            <a:r>
              <a:rPr lang="zh-CN" altLang="en-US" b="1" dirty="0" smtClean="0">
                <a:latin typeface="方正细倩简体"/>
                <a:ea typeface="方正细倩简体"/>
                <a:cs typeface="方正细倩简体"/>
              </a:rPr>
              <a:t>测试</a:t>
            </a:r>
            <a:endParaRPr lang="zh-CN" altLang="zh-CN" b="1" dirty="0"/>
          </a:p>
        </p:txBody>
      </p:sp>
      <p:sp>
        <p:nvSpPr>
          <p:cNvPr id="5" name="矩形 4"/>
          <p:cNvSpPr/>
          <p:nvPr/>
        </p:nvSpPr>
        <p:spPr>
          <a:xfrm>
            <a:off x="4242844" y="5061593"/>
            <a:ext cx="2494763" cy="1338828"/>
          </a:xfrm>
          <a:prstGeom prst="rect">
            <a:avLst/>
          </a:prstGeom>
        </p:spPr>
        <p:txBody>
          <a:bodyPr wrap="square">
            <a:spAutoFit/>
          </a:bodyPr>
          <a:lstStyle/>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安全</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测试概念</a:t>
            </a:r>
            <a:endPar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安全测试基本原则</a:t>
            </a:r>
            <a:endParaRPr lang="en-US" altLang="zh-CN" b="1" dirty="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常见安全漏洞</a:t>
            </a:r>
            <a:endPar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1026" name="Picture 2" descr="https://timgsa.baidu.com/timg?image&amp;quality=80&amp;size=b9999_10000&amp;sec=1559040500293&amp;di=006edd8c2842f86010b2ef3740616677&amp;imgtype=0&amp;src=http%3A%2F%2Fimg.mp.itc.cn%2Fupload%2F20170523%2Fd829831d28734adbadc187b731e4a890_th.jp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968375" y="4982270"/>
            <a:ext cx="2358884" cy="1497474"/>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p:cNvSpPr/>
          <p:nvPr/>
        </p:nvSpPr>
        <p:spPr>
          <a:xfrm>
            <a:off x="7556531" y="5061593"/>
            <a:ext cx="3710909" cy="1338828"/>
          </a:xfrm>
          <a:prstGeom prst="rect">
            <a:avLst/>
          </a:prstGeom>
        </p:spPr>
        <p:txBody>
          <a:bodyPr wrap="square">
            <a:spAutoFit/>
          </a:bodyPr>
          <a:lstStyle/>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渗透测试</a:t>
            </a:r>
            <a:endPar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常见安全测试工具</a:t>
            </a:r>
            <a:endPar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实例：测试传智图书库安全性</a:t>
            </a:r>
            <a:endPar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3" name="图片 2"/>
          <p:cNvPicPr>
            <a:picLocks noChangeAspect="1"/>
          </p:cNvPicPr>
          <p:nvPr>
            <p:custDataLst>
              <p:tags r:id="rId2"/>
            </p:custDataLst>
          </p:nvPr>
        </p:nvPicPr>
        <p:blipFill>
          <a:blip r:embed="rId3"/>
          <a:stretch>
            <a:fillRect/>
          </a:stretch>
        </p:blipFill>
        <p:spPr>
          <a:xfrm>
            <a:off x="4018915" y="558800"/>
            <a:ext cx="4309745" cy="10382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5.1.2 </a:t>
            </a:r>
            <a:r>
              <a:rPr lang="zh-CN" altLang="en-US" sz="3200" b="1" dirty="0" smtClean="0">
                <a:solidFill>
                  <a:srgbClr val="1353A2"/>
                </a:solidFill>
                <a:latin typeface="微软雅黑" panose="020B0503020204020204" pitchFamily="34" charset="-122"/>
                <a:ea typeface="微软雅黑" panose="020B0503020204020204" pitchFamily="34" charset="-122"/>
              </a:rPr>
              <a:t>安全测试基本原则</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3" name="内容占位符 2"/>
          <p:cNvSpPr txBox="1"/>
          <p:nvPr/>
        </p:nvSpPr>
        <p:spPr>
          <a:xfrm>
            <a:off x="6214478" y="1547826"/>
            <a:ext cx="4758321" cy="44748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虽然</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新兴的第三方库、工具以及编程语言能够帮助开发人员设计出更安全的程序，但是新的威胁不断出现，开发人员最好能够意识到新产生的安全漏洞对正在开发的软件的影响，测试人员要转变思维方式，从攻击者角度的各个细节测试应用程序，使软件更加安全。</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90466" name="Picture 2" descr="http://pic.51yuansu.com/pic3/cover/01/73/88/59602d50a1ec6_610.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730375" y="1660533"/>
            <a:ext cx="3924300" cy="3924301"/>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par>
                                <p:cTn id="8" presetID="21" presetClass="entr" presetSubtype="1" fill="hold" nodeType="withEffect">
                                  <p:stCondLst>
                                    <p:cond delay="0"/>
                                  </p:stCondLst>
                                  <p:childTnLst>
                                    <p:set>
                                      <p:cBhvr>
                                        <p:cTn id="9" dur="1" fill="hold">
                                          <p:stCondLst>
                                            <p:cond delay="0"/>
                                          </p:stCondLst>
                                        </p:cTn>
                                        <p:tgtEl>
                                          <p:spTgt spid="190466"/>
                                        </p:tgtEl>
                                        <p:attrNameLst>
                                          <p:attrName>style.visibility</p:attrName>
                                        </p:attrNameLst>
                                      </p:cBhvr>
                                      <p:to>
                                        <p:strVal val="visible"/>
                                      </p:to>
                                    </p:set>
                                    <p:animEffect transition="in" filter="wheel(1)">
                                      <p:cBhvr>
                                        <p:cTn id="10" dur="2000"/>
                                        <p:tgtEl>
                                          <p:spTgt spid="1904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5.1.2 </a:t>
            </a:r>
            <a:r>
              <a:rPr lang="zh-CN" altLang="en-US" sz="3200" b="1" dirty="0" smtClean="0">
                <a:solidFill>
                  <a:srgbClr val="1353A2"/>
                </a:solidFill>
                <a:latin typeface="微软雅黑" panose="020B0503020204020204" pitchFamily="34" charset="-122"/>
                <a:ea typeface="微软雅黑" panose="020B0503020204020204" pitchFamily="34" charset="-122"/>
              </a:rPr>
              <a:t>安全测试基本原则</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3" name="内容占位符 2"/>
          <p:cNvSpPr txBox="1"/>
          <p:nvPr/>
        </p:nvSpPr>
        <p:spPr>
          <a:xfrm>
            <a:off x="6214478" y="1547826"/>
            <a:ext cx="4758321" cy="44748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、选择正确的测试工具</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很多</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情况下安全测试需要模拟黑客的行为对软件系统发起攻击，以确保软件系统具备稳固的防御能力。模拟黑客行为就要求安全测试人员擅长使用各种工具，如漏洞扫描工具、模拟数据流行为的前后台相关工具、数据包抓取工具等。</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9149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17065" y="1961205"/>
            <a:ext cx="3867150" cy="364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91490"/>
                                        </p:tgtEl>
                                        <p:attrNameLst>
                                          <p:attrName>style.visibility</p:attrName>
                                        </p:attrNameLst>
                                      </p:cBhvr>
                                      <p:to>
                                        <p:strVal val="visible"/>
                                      </p:to>
                                    </p:set>
                                    <p:animEffect transition="in" filter="fade">
                                      <p:cBhvr>
                                        <p:cTn id="7" dur="1000"/>
                                        <p:tgtEl>
                                          <p:spTgt spid="191490"/>
                                        </p:tgtEl>
                                      </p:cBhvr>
                                    </p:animEffect>
                                    <p:anim calcmode="lin" valueType="num">
                                      <p:cBhvr>
                                        <p:cTn id="8" dur="1000" fill="hold"/>
                                        <p:tgtEl>
                                          <p:spTgt spid="191490"/>
                                        </p:tgtEl>
                                        <p:attrNameLst>
                                          <p:attrName>ppt_x</p:attrName>
                                        </p:attrNameLst>
                                      </p:cBhvr>
                                      <p:tavLst>
                                        <p:tav tm="0">
                                          <p:val>
                                            <p:strVal val="#ppt_x"/>
                                          </p:val>
                                        </p:tav>
                                        <p:tav tm="100000">
                                          <p:val>
                                            <p:strVal val="#ppt_x"/>
                                          </p:val>
                                        </p:tav>
                                      </p:tavLst>
                                    </p:anim>
                                    <p:anim calcmode="lin" valueType="num">
                                      <p:cBhvr>
                                        <p:cTn id="9" dur="1000" fill="hold"/>
                                        <p:tgtEl>
                                          <p:spTgt spid="19149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up)">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5.1.2 </a:t>
            </a:r>
            <a:r>
              <a:rPr lang="zh-CN" altLang="en-US" sz="3200" b="1" dirty="0" smtClean="0">
                <a:solidFill>
                  <a:srgbClr val="1353A2"/>
                </a:solidFill>
                <a:latin typeface="微软雅黑" panose="020B0503020204020204" pitchFamily="34" charset="-122"/>
                <a:ea typeface="微软雅黑" panose="020B0503020204020204" pitchFamily="34" charset="-122"/>
              </a:rPr>
              <a:t>安全测试基本原则</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3" name="内容占位符 2"/>
          <p:cNvSpPr txBox="1"/>
          <p:nvPr/>
        </p:nvSpPr>
        <p:spPr>
          <a:xfrm>
            <a:off x="6214478" y="1547826"/>
            <a:ext cx="4758321" cy="419257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现在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市面上提供了很多安全扫描器或者应用防火墙工具可以自动完成许多日常安全任务，但是这些工具并不是万能的。作为测试人员，我们要准确了解这些工具能做什么，不能做什么是非常重要的，切不可过分夸大或者不当使用测试工具。</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9149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17065" y="1961205"/>
            <a:ext cx="3867150" cy="364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91490"/>
                                        </p:tgtEl>
                                        <p:attrNameLst>
                                          <p:attrName>style.visibility</p:attrName>
                                        </p:attrNameLst>
                                      </p:cBhvr>
                                      <p:to>
                                        <p:strVal val="visible"/>
                                      </p:to>
                                    </p:set>
                                    <p:animEffect transition="in" filter="fade">
                                      <p:cBhvr>
                                        <p:cTn id="7" dur="1000"/>
                                        <p:tgtEl>
                                          <p:spTgt spid="191490"/>
                                        </p:tgtEl>
                                      </p:cBhvr>
                                    </p:animEffect>
                                    <p:anim calcmode="lin" valueType="num">
                                      <p:cBhvr>
                                        <p:cTn id="8" dur="1000" fill="hold"/>
                                        <p:tgtEl>
                                          <p:spTgt spid="191490"/>
                                        </p:tgtEl>
                                        <p:attrNameLst>
                                          <p:attrName>ppt_x</p:attrName>
                                        </p:attrNameLst>
                                      </p:cBhvr>
                                      <p:tavLst>
                                        <p:tav tm="0">
                                          <p:val>
                                            <p:strVal val="#ppt_x"/>
                                          </p:val>
                                        </p:tav>
                                        <p:tav tm="100000">
                                          <p:val>
                                            <p:strVal val="#ppt_x"/>
                                          </p:val>
                                        </p:tav>
                                      </p:tavLst>
                                    </p:anim>
                                    <p:anim calcmode="lin" valueType="num">
                                      <p:cBhvr>
                                        <p:cTn id="9" dur="1000" fill="hold"/>
                                        <p:tgtEl>
                                          <p:spTgt spid="19149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up)">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5.1.2 </a:t>
            </a:r>
            <a:r>
              <a:rPr lang="zh-CN" altLang="en-US" sz="3200" b="1" dirty="0" smtClean="0">
                <a:solidFill>
                  <a:srgbClr val="1353A2"/>
                </a:solidFill>
                <a:latin typeface="微软雅黑" panose="020B0503020204020204" pitchFamily="34" charset="-122"/>
                <a:ea typeface="微软雅黑" panose="020B0503020204020204" pitchFamily="34" charset="-122"/>
              </a:rPr>
              <a:t>安全测试基本原则</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3" name="内容占位符 2"/>
          <p:cNvSpPr txBox="1"/>
          <p:nvPr/>
        </p:nvSpPr>
        <p:spPr>
          <a:xfrm>
            <a:off x="6214478" y="1364946"/>
            <a:ext cx="4758321" cy="494441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、尽可能测试源代码</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源代码扫描工具对软件进行代码扫描，一方面可以找出潜在的风险，从内对软件进行检测，提高代码的安全性；另一方面也可以进一步提高代码的质量。黑盒的渗透测试和白盒的源代码扫描内外结合，可以使软件的安全性得到极大程度的提高。</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92515"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01520" y="1364946"/>
            <a:ext cx="3745598" cy="46342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ntr" presetSubtype="16" fill="hold" nodeType="afterEffect">
                                  <p:stCondLst>
                                    <p:cond delay="0"/>
                                  </p:stCondLst>
                                  <p:childTnLst>
                                    <p:set>
                                      <p:cBhvr>
                                        <p:cTn id="6" dur="1" fill="hold">
                                          <p:stCondLst>
                                            <p:cond delay="0"/>
                                          </p:stCondLst>
                                        </p:cTn>
                                        <p:tgtEl>
                                          <p:spTgt spid="192515"/>
                                        </p:tgtEl>
                                        <p:attrNameLst>
                                          <p:attrName>style.visibility</p:attrName>
                                        </p:attrNameLst>
                                      </p:cBhvr>
                                      <p:to>
                                        <p:strVal val="visible"/>
                                      </p:to>
                                    </p:set>
                                    <p:animEffect transition="in" filter="diamond(in)">
                                      <p:cBhvr>
                                        <p:cTn id="7" dur="2000"/>
                                        <p:tgtEl>
                                          <p:spTgt spid="192515"/>
                                        </p:tgtEl>
                                      </p:cBhvr>
                                    </p:animEffect>
                                  </p:childTnLst>
                                </p:cTn>
                              </p:par>
                            </p:childTnLst>
                          </p:cTn>
                        </p:par>
                        <p:par>
                          <p:cTn id="8" fill="hold">
                            <p:stCondLst>
                              <p:cond delay="2000"/>
                            </p:stCondLst>
                            <p:childTnLst>
                              <p:par>
                                <p:cTn id="9" presetID="22" presetClass="entr" presetSubtype="1"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up)">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5.1.2 </a:t>
            </a:r>
            <a:r>
              <a:rPr lang="zh-CN" altLang="en-US" sz="3200" b="1" dirty="0" smtClean="0">
                <a:solidFill>
                  <a:srgbClr val="1353A2"/>
                </a:solidFill>
                <a:latin typeface="微软雅黑" panose="020B0503020204020204" pitchFamily="34" charset="-122"/>
                <a:ea typeface="微软雅黑" panose="020B0503020204020204" pitchFamily="34" charset="-122"/>
              </a:rPr>
              <a:t>安全测试基本原则</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3" name="内容占位符 2"/>
          <p:cNvSpPr txBox="1"/>
          <p:nvPr/>
        </p:nvSpPr>
        <p:spPr>
          <a:xfrm>
            <a:off x="6214478" y="1364946"/>
            <a:ext cx="4758321" cy="494441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5</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、测试结果文档化</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总结的时候，明智且有效的做法是将测试行动和结果清晰准确地记录在文档中，产生一份测试报告，该报告最好包括漏洞类型、问题引起的安全威胁及严重程度、用于发现问题的测试技术、漏洞的修复、漏洞风险等</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9353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631440" y="1364946"/>
            <a:ext cx="2550160" cy="46547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93538"/>
                                        </p:tgtEl>
                                        <p:attrNameLst>
                                          <p:attrName>style.visibility</p:attrName>
                                        </p:attrNameLst>
                                      </p:cBhvr>
                                      <p:to>
                                        <p:strVal val="visible"/>
                                      </p:to>
                                    </p:set>
                                    <p:animEffect transition="in" filter="fade">
                                      <p:cBhvr>
                                        <p:cTn id="7" dur="1000"/>
                                        <p:tgtEl>
                                          <p:spTgt spid="193538"/>
                                        </p:tgtEl>
                                      </p:cBhvr>
                                    </p:animEffect>
                                    <p:anim calcmode="lin" valueType="num">
                                      <p:cBhvr>
                                        <p:cTn id="8" dur="1000" fill="hold"/>
                                        <p:tgtEl>
                                          <p:spTgt spid="193538"/>
                                        </p:tgtEl>
                                        <p:attrNameLst>
                                          <p:attrName>ppt_x</p:attrName>
                                        </p:attrNameLst>
                                      </p:cBhvr>
                                      <p:tavLst>
                                        <p:tav tm="0">
                                          <p:val>
                                            <p:strVal val="#ppt_x"/>
                                          </p:val>
                                        </p:tav>
                                        <p:tav tm="100000">
                                          <p:val>
                                            <p:strVal val="#ppt_x"/>
                                          </p:val>
                                        </p:tav>
                                      </p:tavLst>
                                    </p:anim>
                                    <p:anim calcmode="lin" valueType="num">
                                      <p:cBhvr>
                                        <p:cTn id="9" dur="1000" fill="hold"/>
                                        <p:tgtEl>
                                          <p:spTgt spid="19353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up)">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5.1.2 </a:t>
            </a:r>
            <a:r>
              <a:rPr lang="zh-CN" altLang="en-US" sz="3200" b="1" dirty="0" smtClean="0">
                <a:solidFill>
                  <a:srgbClr val="1353A2"/>
                </a:solidFill>
                <a:latin typeface="微软雅黑" panose="020B0503020204020204" pitchFamily="34" charset="-122"/>
                <a:ea typeface="微软雅黑" panose="020B0503020204020204" pitchFamily="34" charset="-122"/>
              </a:rPr>
              <a:t>安全测试基本原则</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3" name="内容占位符 2"/>
          <p:cNvSpPr txBox="1"/>
          <p:nvPr/>
        </p:nvSpPr>
        <p:spPr>
          <a:xfrm>
            <a:off x="6214479" y="2198066"/>
            <a:ext cx="4626242" cy="272953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一</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份好的测试报告应该帮助开发人员准确定位软件安全漏洞，从而有效进行漏洞修补，使软件更安全可靠。</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9353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631440" y="1364946"/>
            <a:ext cx="2550160" cy="46547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93538"/>
                                        </p:tgtEl>
                                        <p:attrNameLst>
                                          <p:attrName>style.visibility</p:attrName>
                                        </p:attrNameLst>
                                      </p:cBhvr>
                                      <p:to>
                                        <p:strVal val="visible"/>
                                      </p:to>
                                    </p:set>
                                    <p:animEffect transition="in" filter="fade">
                                      <p:cBhvr>
                                        <p:cTn id="7" dur="1000"/>
                                        <p:tgtEl>
                                          <p:spTgt spid="193538"/>
                                        </p:tgtEl>
                                      </p:cBhvr>
                                    </p:animEffect>
                                    <p:anim calcmode="lin" valueType="num">
                                      <p:cBhvr>
                                        <p:cTn id="8" dur="1000" fill="hold"/>
                                        <p:tgtEl>
                                          <p:spTgt spid="193538"/>
                                        </p:tgtEl>
                                        <p:attrNameLst>
                                          <p:attrName>ppt_x</p:attrName>
                                        </p:attrNameLst>
                                      </p:cBhvr>
                                      <p:tavLst>
                                        <p:tav tm="0">
                                          <p:val>
                                            <p:strVal val="#ppt_x"/>
                                          </p:val>
                                        </p:tav>
                                        <p:tav tm="100000">
                                          <p:val>
                                            <p:strVal val="#ppt_x"/>
                                          </p:val>
                                        </p:tav>
                                      </p:tavLst>
                                    </p:anim>
                                    <p:anim calcmode="lin" valueType="num">
                                      <p:cBhvr>
                                        <p:cTn id="9" dur="1000" fill="hold"/>
                                        <p:tgtEl>
                                          <p:spTgt spid="19353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up)">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5.2.1 SQL</a:t>
            </a:r>
            <a:r>
              <a:rPr lang="zh-CN" altLang="en-US" sz="3200" b="1" dirty="0" smtClean="0">
                <a:solidFill>
                  <a:srgbClr val="1353A2"/>
                </a:solidFill>
                <a:latin typeface="微软雅黑" panose="020B0503020204020204" pitchFamily="34" charset="-122"/>
                <a:ea typeface="微软雅黑" panose="020B0503020204020204" pitchFamily="34" charset="-122"/>
              </a:rPr>
              <a:t>注入</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grpSp>
        <p:nvGrpSpPr>
          <p:cNvPr id="4" name="组合 3"/>
          <p:cNvGrpSpPr/>
          <p:nvPr/>
        </p:nvGrpSpPr>
        <p:grpSpPr>
          <a:xfrm>
            <a:off x="1903128" y="1266247"/>
            <a:ext cx="8703912" cy="5093913"/>
            <a:chOff x="1598328" y="1266247"/>
            <a:chExt cx="8703912" cy="5093913"/>
          </a:xfrm>
        </p:grpSpPr>
        <p:pic>
          <p:nvPicPr>
            <p:cNvPr id="19456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598328" y="1266247"/>
              <a:ext cx="8703912" cy="5093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内容占位符 2"/>
            <p:cNvSpPr txBox="1"/>
            <p:nvPr/>
          </p:nvSpPr>
          <p:spPr>
            <a:xfrm>
              <a:off x="5207001" y="2980386"/>
              <a:ext cx="4465319" cy="272953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所谓</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SQL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注入就是把</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SQL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命令人为的输入</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URL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、表格域、或者其他动态生成的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SQL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查询语句的输入参数中，最终达到欺骗服务器执行恶意的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SQL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命令。</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5" name="图片 4"/>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558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360410" y="1934210"/>
            <a:ext cx="2892743" cy="38569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5.2.1 SQL</a:t>
            </a:r>
            <a:r>
              <a:rPr lang="zh-CN" altLang="en-US" sz="3200" b="1" dirty="0" smtClean="0">
                <a:solidFill>
                  <a:srgbClr val="1353A2"/>
                </a:solidFill>
                <a:latin typeface="微软雅黑" panose="020B0503020204020204" pitchFamily="34" charset="-122"/>
                <a:ea typeface="微软雅黑" panose="020B0503020204020204" pitchFamily="34" charset="-122"/>
              </a:rPr>
              <a:t>注入</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588237" y="1314146"/>
            <a:ext cx="7200163" cy="409097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案例：</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某个网站通过网页获取用户输入的数据，并将其插入数据库。正常情况下的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URL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地址是</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2"/>
              </a:rPr>
              <a:t>http://</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2"/>
              </a:rPr>
              <a:t>localhost/id=222</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用户输入的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id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数据</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222</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会被插入数据库执行下列</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SQL</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语句</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select </a:t>
            </a:r>
            <a:r>
              <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 from users where id = </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222</a:t>
            </a: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30" presetClass="entr" presetSubtype="0" fill="hold" nodeType="afterEffect">
                                  <p:stCondLst>
                                    <p:cond delay="0"/>
                                  </p:stCondLst>
                                  <p:childTnLst>
                                    <p:set>
                                      <p:cBhvr>
                                        <p:cTn id="10" dur="1" fill="hold">
                                          <p:stCondLst>
                                            <p:cond delay="0"/>
                                          </p:stCondLst>
                                        </p:cTn>
                                        <p:tgtEl>
                                          <p:spTgt spid="195586"/>
                                        </p:tgtEl>
                                        <p:attrNameLst>
                                          <p:attrName>style.visibility</p:attrName>
                                        </p:attrNameLst>
                                      </p:cBhvr>
                                      <p:to>
                                        <p:strVal val="visible"/>
                                      </p:to>
                                    </p:set>
                                    <p:animEffect transition="in" filter="fade">
                                      <p:cBhvr>
                                        <p:cTn id="11" dur="800" decel="100000"/>
                                        <p:tgtEl>
                                          <p:spTgt spid="195586"/>
                                        </p:tgtEl>
                                      </p:cBhvr>
                                    </p:animEffect>
                                    <p:anim calcmode="lin" valueType="num">
                                      <p:cBhvr>
                                        <p:cTn id="12" dur="800" decel="100000" fill="hold"/>
                                        <p:tgtEl>
                                          <p:spTgt spid="195586"/>
                                        </p:tgtEl>
                                        <p:attrNameLst>
                                          <p:attrName>style.rotation</p:attrName>
                                        </p:attrNameLst>
                                      </p:cBhvr>
                                      <p:tavLst>
                                        <p:tav tm="0">
                                          <p:val>
                                            <p:fltVal val="-90"/>
                                          </p:val>
                                        </p:tav>
                                        <p:tav tm="100000">
                                          <p:val>
                                            <p:fltVal val="0"/>
                                          </p:val>
                                        </p:tav>
                                      </p:tavLst>
                                    </p:anim>
                                    <p:anim calcmode="lin" valueType="num">
                                      <p:cBhvr>
                                        <p:cTn id="13" dur="800" decel="100000" fill="hold"/>
                                        <p:tgtEl>
                                          <p:spTgt spid="195586"/>
                                        </p:tgtEl>
                                        <p:attrNameLst>
                                          <p:attrName>ppt_x</p:attrName>
                                        </p:attrNameLst>
                                      </p:cBhvr>
                                      <p:tavLst>
                                        <p:tav tm="0">
                                          <p:val>
                                            <p:strVal val="#ppt_x+0.4"/>
                                          </p:val>
                                        </p:tav>
                                        <p:tav tm="100000">
                                          <p:val>
                                            <p:strVal val="#ppt_x-0.05"/>
                                          </p:val>
                                        </p:tav>
                                      </p:tavLst>
                                    </p:anim>
                                    <p:anim calcmode="lin" valueType="num">
                                      <p:cBhvr>
                                        <p:cTn id="14" dur="800" decel="100000" fill="hold"/>
                                        <p:tgtEl>
                                          <p:spTgt spid="195586"/>
                                        </p:tgtEl>
                                        <p:attrNameLst>
                                          <p:attrName>ppt_y</p:attrName>
                                        </p:attrNameLst>
                                      </p:cBhvr>
                                      <p:tavLst>
                                        <p:tav tm="0">
                                          <p:val>
                                            <p:strVal val="#ppt_y-0.4"/>
                                          </p:val>
                                        </p:tav>
                                        <p:tav tm="100000">
                                          <p:val>
                                            <p:strVal val="#ppt_y+0.1"/>
                                          </p:val>
                                        </p:tav>
                                      </p:tavLst>
                                    </p:anim>
                                    <p:anim calcmode="lin" valueType="num">
                                      <p:cBhvr>
                                        <p:cTn id="15" dur="200" accel="100000" fill="hold">
                                          <p:stCondLst>
                                            <p:cond delay="800"/>
                                          </p:stCondLst>
                                        </p:cTn>
                                        <p:tgtEl>
                                          <p:spTgt spid="195586"/>
                                        </p:tgtEl>
                                        <p:attrNameLst>
                                          <p:attrName>ppt_x</p:attrName>
                                        </p:attrNameLst>
                                      </p:cBhvr>
                                      <p:tavLst>
                                        <p:tav tm="0">
                                          <p:val>
                                            <p:strVal val="#ppt_x-0.05"/>
                                          </p:val>
                                        </p:tav>
                                        <p:tav tm="100000">
                                          <p:val>
                                            <p:strVal val="#ppt_x"/>
                                          </p:val>
                                        </p:tav>
                                      </p:tavLst>
                                    </p:anim>
                                    <p:anim calcmode="lin" valueType="num">
                                      <p:cBhvr>
                                        <p:cTn id="16" dur="200" accel="100000" fill="hold">
                                          <p:stCondLst>
                                            <p:cond delay="800"/>
                                          </p:stCondLst>
                                        </p:cTn>
                                        <p:tgtEl>
                                          <p:spTgt spid="195586"/>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5.2.1 SQL</a:t>
            </a:r>
            <a:r>
              <a:rPr lang="zh-CN" altLang="en-US" sz="3200" b="1" dirty="0" smtClean="0">
                <a:solidFill>
                  <a:srgbClr val="1353A2"/>
                </a:solidFill>
                <a:latin typeface="微软雅黑" panose="020B0503020204020204" pitchFamily="34" charset="-122"/>
                <a:ea typeface="微软雅黑" panose="020B0503020204020204" pitchFamily="34" charset="-122"/>
              </a:rPr>
              <a:t>注入</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588237" y="1314146"/>
            <a:ext cx="7200163" cy="409097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案例：</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但是</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，如果我们不对用户输入数据进行过滤处理，那么可能发生</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SQL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注入，例如，用户可能输入下列</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URL</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accent1">
                    <a:lumMod val="75000"/>
                  </a:schemeClr>
                </a:solidFill>
                <a:latin typeface="微软雅黑" panose="020B0503020204020204" pitchFamily="34" charset="-122"/>
                <a:ea typeface="微软雅黑" panose="020B0503020204020204" pitchFamily="34" charset="-122"/>
                <a:cs typeface="Times New Roman" panose="02020603050405020304" pitchFamily="18" charset="0"/>
              </a:rPr>
              <a:t>http://localhost/id=’’or </a:t>
            </a:r>
            <a:r>
              <a:rPr lang="en-US" altLang="zh-CN" sz="2400" dirty="0" smtClean="0">
                <a:solidFill>
                  <a:schemeClr val="accent1">
                    <a:lumMod val="75000"/>
                  </a:schemeClr>
                </a:solidFill>
                <a:latin typeface="微软雅黑" panose="020B0503020204020204" pitchFamily="34" charset="-122"/>
                <a:ea typeface="微软雅黑" panose="020B0503020204020204" pitchFamily="34" charset="-122"/>
                <a:cs typeface="Times New Roman" panose="02020603050405020304" pitchFamily="18" charset="0"/>
              </a:rPr>
              <a:t>1=1</a:t>
            </a:r>
            <a:r>
              <a:rPr lang="zh-CN" altLang="en-US" sz="2400" dirty="0" smtClean="0">
                <a:solidFill>
                  <a:schemeClr val="accent1">
                    <a:lumMod val="75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accent1">
                  <a:lumMod val="75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此时用户输入的数据插入到数据库后执行的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SQL</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语句</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select * from users where id = '' or '1'='1'</a:t>
            </a: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9661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016683" y="1595438"/>
            <a:ext cx="2428875" cy="3667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6" presetClass="entr" presetSubtype="16" fill="hold" nodeType="afterEffect">
                                  <p:stCondLst>
                                    <p:cond delay="0"/>
                                  </p:stCondLst>
                                  <p:childTnLst>
                                    <p:set>
                                      <p:cBhvr>
                                        <p:cTn id="10" dur="1" fill="hold">
                                          <p:stCondLst>
                                            <p:cond delay="0"/>
                                          </p:stCondLst>
                                        </p:cTn>
                                        <p:tgtEl>
                                          <p:spTgt spid="196610"/>
                                        </p:tgtEl>
                                        <p:attrNameLst>
                                          <p:attrName>style.visibility</p:attrName>
                                        </p:attrNameLst>
                                      </p:cBhvr>
                                      <p:to>
                                        <p:strVal val="visible"/>
                                      </p:to>
                                    </p:set>
                                    <p:animEffect transition="in" filter="circle(in)">
                                      <p:cBhvr>
                                        <p:cTn id="11" dur="2000"/>
                                        <p:tgtEl>
                                          <p:spTgt spid="1966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5.2.1 SQL</a:t>
            </a:r>
            <a:r>
              <a:rPr lang="zh-CN" altLang="en-US" sz="3200" b="1" dirty="0" smtClean="0">
                <a:solidFill>
                  <a:srgbClr val="1353A2"/>
                </a:solidFill>
                <a:latin typeface="微软雅黑" panose="020B0503020204020204" pitchFamily="34" charset="-122"/>
                <a:ea typeface="微软雅黑" panose="020B0503020204020204" pitchFamily="34" charset="-122"/>
              </a:rPr>
              <a:t>注入</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6295759" y="2333473"/>
            <a:ext cx="4209682" cy="309196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对比两条</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SQL</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语句：</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正常</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情况下，</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SQL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语句可以查询出指定</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id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的用户信息，但是</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SQL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注入后查询的结果是所有用户信息。</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9763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394039" y="2113368"/>
            <a:ext cx="3240952" cy="32409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197634"/>
                                        </p:tgtEl>
                                        <p:attrNameLst>
                                          <p:attrName>style.visibility</p:attrName>
                                        </p:attrNameLst>
                                      </p:cBhvr>
                                      <p:to>
                                        <p:strVal val="visible"/>
                                      </p:to>
                                    </p:set>
                                    <p:animEffect transition="in" filter="fade">
                                      <p:cBhvr>
                                        <p:cTn id="7" dur="1000"/>
                                        <p:tgtEl>
                                          <p:spTgt spid="197634"/>
                                        </p:tgtEl>
                                      </p:cBhvr>
                                    </p:animEffect>
                                    <p:anim calcmode="lin" valueType="num">
                                      <p:cBhvr>
                                        <p:cTn id="8" dur="1000" fill="hold"/>
                                        <p:tgtEl>
                                          <p:spTgt spid="197634"/>
                                        </p:tgtEl>
                                        <p:attrNameLst>
                                          <p:attrName>ppt_x</p:attrName>
                                        </p:attrNameLst>
                                      </p:cBhvr>
                                      <p:tavLst>
                                        <p:tav tm="0">
                                          <p:val>
                                            <p:strVal val="#ppt_x"/>
                                          </p:val>
                                        </p:tav>
                                        <p:tav tm="100000">
                                          <p:val>
                                            <p:strVal val="#ppt_x"/>
                                          </p:val>
                                        </p:tav>
                                      </p:tavLst>
                                    </p:anim>
                                    <p:anim calcmode="lin" valueType="num">
                                      <p:cBhvr>
                                        <p:cTn id="9" dur="1000" fill="hold"/>
                                        <p:tgtEl>
                                          <p:spTgt spid="1976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up)">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5.1.1 </a:t>
            </a:r>
            <a:r>
              <a:rPr lang="zh-CN" altLang="en-US" sz="3200" b="1" dirty="0" smtClean="0">
                <a:solidFill>
                  <a:srgbClr val="1353A2"/>
                </a:solidFill>
                <a:latin typeface="微软雅黑" panose="020B0503020204020204" pitchFamily="34" charset="-122"/>
                <a:ea typeface="微软雅黑" panose="020B0503020204020204" pitchFamily="34" charset="-122"/>
              </a:rPr>
              <a:t>什么是安全测试</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2966720" y="1520190"/>
            <a:ext cx="6878320" cy="4707553"/>
            <a:chOff x="2966720" y="1520190"/>
            <a:chExt cx="6553200" cy="4707553"/>
          </a:xfrm>
        </p:grpSpPr>
        <p:pic>
          <p:nvPicPr>
            <p:cNvPr id="18227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966720" y="1520190"/>
              <a:ext cx="6553200" cy="47075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5" name="内容占位符 2"/>
            <p:cNvSpPr txBox="1"/>
            <p:nvPr/>
          </p:nvSpPr>
          <p:spPr>
            <a:xfrm>
              <a:off x="3058160" y="1979936"/>
              <a:ext cx="4399970" cy="327786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安全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测试是在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IT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软件产品的生命周期中，特别是产品开发基本完成到发布阶段，对产品进行检验以验证产品符合安全需求定义和产品质量标准的</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过程</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edge">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5.2.1 SQL</a:t>
            </a:r>
            <a:r>
              <a:rPr lang="zh-CN" altLang="en-US" sz="3200" b="1" dirty="0" smtClean="0">
                <a:solidFill>
                  <a:srgbClr val="1353A2"/>
                </a:solidFill>
                <a:latin typeface="微软雅黑" panose="020B0503020204020204" pitchFamily="34" charset="-122"/>
                <a:ea typeface="微软雅黑" panose="020B0503020204020204" pitchFamily="34" charset="-122"/>
              </a:rPr>
              <a:t>注入</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3" name="组合 2"/>
          <p:cNvGrpSpPr/>
          <p:nvPr/>
        </p:nvGrpSpPr>
        <p:grpSpPr>
          <a:xfrm>
            <a:off x="1778708" y="1673544"/>
            <a:ext cx="8726733" cy="4148136"/>
            <a:chOff x="1778708" y="1673544"/>
            <a:chExt cx="8726733" cy="4148136"/>
          </a:xfrm>
        </p:grpSpPr>
        <p:pic>
          <p:nvPicPr>
            <p:cNvPr id="198659"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778708" y="1673544"/>
              <a:ext cx="3900732" cy="41481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内容占位符 2"/>
            <p:cNvSpPr txBox="1"/>
            <p:nvPr/>
          </p:nvSpPr>
          <p:spPr>
            <a:xfrm>
              <a:off x="5354320" y="2011680"/>
              <a:ext cx="5151121" cy="3627119"/>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SQL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注入是风险非常高的安全漏洞，我们可以在应用程序中对用户输入的数据进行</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合法性检测</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，包括用户输入数据的</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类型和长度</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，同时，对</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SQL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语句中的</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特殊字符</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（如单引号、双引号、分号等）进行过滤处理。</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edge">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5.2.1 SQL</a:t>
            </a:r>
            <a:r>
              <a:rPr lang="zh-CN" altLang="en-US" sz="3200" b="1" dirty="0" smtClean="0">
                <a:solidFill>
                  <a:srgbClr val="1353A2"/>
                </a:solidFill>
                <a:latin typeface="微软雅黑" panose="020B0503020204020204" pitchFamily="34" charset="-122"/>
                <a:ea typeface="微软雅黑" panose="020B0503020204020204" pitchFamily="34" charset="-122"/>
              </a:rPr>
              <a:t>注入</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8" name="内容占位符 2"/>
          <p:cNvSpPr txBox="1"/>
          <p:nvPr/>
        </p:nvSpPr>
        <p:spPr>
          <a:xfrm>
            <a:off x="5253990" y="1571471"/>
            <a:ext cx="5829301" cy="459564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由于</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SQL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注入攻击的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应用程序处于应用层，因此大多</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防火墙不会进行拦截</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。除了完善应用代码外，还可以在数据库服务器端进行防御，对数据库服务器进行权限设置，降低</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程序连接数据库的权限，撤销不必要的公共许可，使用强大的加密技术保护敏感数据并对被读取走的敏感数据进行审查跟踪等。</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99684"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412240" y="1693392"/>
            <a:ext cx="3709670" cy="41836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par>
                                <p:cTn id="8" presetID="21" presetClass="entr" presetSubtype="1" fill="hold" nodeType="withEffect">
                                  <p:stCondLst>
                                    <p:cond delay="0"/>
                                  </p:stCondLst>
                                  <p:childTnLst>
                                    <p:set>
                                      <p:cBhvr>
                                        <p:cTn id="9" dur="1" fill="hold">
                                          <p:stCondLst>
                                            <p:cond delay="0"/>
                                          </p:stCondLst>
                                        </p:cTn>
                                        <p:tgtEl>
                                          <p:spTgt spid="199684"/>
                                        </p:tgtEl>
                                        <p:attrNameLst>
                                          <p:attrName>style.visibility</p:attrName>
                                        </p:attrNameLst>
                                      </p:cBhvr>
                                      <p:to>
                                        <p:strVal val="visible"/>
                                      </p:to>
                                    </p:set>
                                    <p:animEffect transition="in" filter="wheel(1)">
                                      <p:cBhvr>
                                        <p:cTn id="10" dur="2000"/>
                                        <p:tgtEl>
                                          <p:spTgt spid="1996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5.2.2 XSS</a:t>
            </a:r>
            <a:r>
              <a:rPr lang="zh-CN" altLang="en-US" sz="3200" b="1" dirty="0" smtClean="0">
                <a:solidFill>
                  <a:srgbClr val="1353A2"/>
                </a:solidFill>
                <a:latin typeface="微软雅黑" panose="020B0503020204020204" pitchFamily="34" charset="-122"/>
                <a:ea typeface="微软雅黑" panose="020B0503020204020204" pitchFamily="34" charset="-122"/>
              </a:rPr>
              <a:t>跨站脚本攻击</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3" name="组合 2"/>
          <p:cNvGrpSpPr/>
          <p:nvPr/>
        </p:nvGrpSpPr>
        <p:grpSpPr>
          <a:xfrm>
            <a:off x="2682644" y="1268880"/>
            <a:ext cx="8310071" cy="5060800"/>
            <a:chOff x="2286404" y="1268880"/>
            <a:chExt cx="8310071" cy="5060800"/>
          </a:xfrm>
        </p:grpSpPr>
        <p:pic>
          <p:nvPicPr>
            <p:cNvPr id="20377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286404" y="1268880"/>
              <a:ext cx="8310071" cy="5060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内容占位符 2"/>
            <p:cNvSpPr txBox="1"/>
            <p:nvPr/>
          </p:nvSpPr>
          <p:spPr>
            <a:xfrm>
              <a:off x="2805431" y="2099791"/>
              <a:ext cx="5525770" cy="3925089"/>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XSS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Cross Site Scripting</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应用系统最常见的安全漏洞之一，它主要源于</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应用程序对用户输入检查和过滤不足。攻击者可以利用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XSS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漏洞把</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恶意</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代码</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注入</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到网站中，当有用户浏览该网站时，这些恶意代码就会被执行，从而达到攻击的目的。</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4" name="椭圆形标注 3"/>
          <p:cNvSpPr/>
          <p:nvPr/>
        </p:nvSpPr>
        <p:spPr>
          <a:xfrm>
            <a:off x="975361" y="2772855"/>
            <a:ext cx="2226310" cy="1458871"/>
          </a:xfrm>
          <a:prstGeom prst="wedgeEllipseCallout">
            <a:avLst>
              <a:gd name="adj1" fmla="val 56056"/>
              <a:gd name="adj2" fmla="val 7155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t>HTML</a:t>
            </a:r>
            <a:r>
              <a:rPr lang="zh-CN" altLang="en-US" sz="2400" b="1" dirty="0" smtClean="0"/>
              <a:t>和</a:t>
            </a:r>
            <a:r>
              <a:rPr lang="en-US" altLang="zh-CN" sz="2400" b="1" dirty="0" err="1" smtClean="0"/>
              <a:t>JavaScrip</a:t>
            </a:r>
            <a:r>
              <a:rPr lang="zh-CN" altLang="en-US" sz="2400" b="1" dirty="0" smtClean="0"/>
              <a:t>脚本</a:t>
            </a:r>
            <a:endParaRPr lang="zh-CN" altLang="en-US" sz="2400" b="1" dirty="0"/>
          </a:p>
        </p:txBody>
      </p:sp>
      <p:pic>
        <p:nvPicPr>
          <p:cNvPr id="5" name="图片 4"/>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5.2.2 XSS</a:t>
            </a:r>
            <a:r>
              <a:rPr lang="zh-CN" altLang="en-US" sz="3200" b="1" dirty="0" smtClean="0">
                <a:solidFill>
                  <a:srgbClr val="1353A2"/>
                </a:solidFill>
                <a:latin typeface="微软雅黑" panose="020B0503020204020204" pitchFamily="34" charset="-122"/>
                <a:ea typeface="微软雅黑" panose="020B0503020204020204" pitchFamily="34" charset="-122"/>
              </a:rPr>
              <a:t>跨站脚本攻击</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内容占位符 2"/>
          <p:cNvSpPr txBox="1"/>
          <p:nvPr/>
        </p:nvSpPr>
        <p:spPr>
          <a:xfrm>
            <a:off x="1463040" y="1469871"/>
            <a:ext cx="9721851" cy="4168929"/>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XSS</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攻击过程</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攻击者通过</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邮件或其他方式诱使用户点击包含恶意代码的链接，例如攻击者通过</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E-mail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向用户发送一个包含恶意代码的网站</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home.com</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用户点击链接后，浏览器会在用户毫不知情的情况下执行链接中包含的恶意</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代码</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将用户与</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home.com</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交互的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cookie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和</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session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等信息发送给攻击</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者</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5.2.2 XSS</a:t>
            </a:r>
            <a:r>
              <a:rPr lang="zh-CN" altLang="en-US" sz="3200" b="1" dirty="0" smtClean="0">
                <a:solidFill>
                  <a:srgbClr val="1353A2"/>
                </a:solidFill>
                <a:latin typeface="微软雅黑" panose="020B0503020204020204" pitchFamily="34" charset="-122"/>
                <a:ea typeface="微软雅黑" panose="020B0503020204020204" pitchFamily="34" charset="-122"/>
              </a:rPr>
              <a:t>跨站脚本攻击</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内容占位符 2"/>
          <p:cNvSpPr txBox="1"/>
          <p:nvPr/>
        </p:nvSpPr>
        <p:spPr>
          <a:xfrm>
            <a:off x="1463041" y="1469871"/>
            <a:ext cx="3677920" cy="2340129"/>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攻击</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者拿到这些数据之后，就会伪装成用户与真正的网站进行会话，从事非法</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活动</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4" name="对象 3"/>
          <p:cNvGraphicFramePr>
            <a:graphicFrameLocks noChangeAspect="1"/>
          </p:cNvGraphicFramePr>
          <p:nvPr/>
        </p:nvGraphicFramePr>
        <p:xfrm>
          <a:off x="5222241" y="1469871"/>
          <a:ext cx="5968363" cy="4427527"/>
        </p:xfrm>
        <a:graphic>
          <a:graphicData uri="http://schemas.openxmlformats.org/presentationml/2006/ole">
            <mc:AlternateContent xmlns:mc="http://schemas.openxmlformats.org/markup-compatibility/2006">
              <mc:Choice xmlns:v="urn:schemas-microsoft-com:vml" Requires="v">
                <p:oleObj spid="_x0000_s204822" name="Visio" r:id="rId1" imgW="6667500" imgH="4953000" progId="Visio.Drawing.11">
                  <p:embed/>
                </p:oleObj>
              </mc:Choice>
              <mc:Fallback>
                <p:oleObj name="Visio" r:id="rId1" imgW="6667500" imgH="4953000" progId="Visio.Drawing.11">
                  <p:embed/>
                  <p:pic>
                    <p:nvPicPr>
                      <p:cNvPr id="0" name="Object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22241" y="1469871"/>
                        <a:ext cx="5968363" cy="4427527"/>
                      </a:xfrm>
                      <a:prstGeom prst="rect">
                        <a:avLst/>
                      </a:prstGeom>
                      <a:noFill/>
                    </p:spPr>
                  </p:pic>
                </p:oleObj>
              </mc:Fallback>
            </mc:AlternateContent>
          </a:graphicData>
        </a:graphic>
      </p:graphicFrame>
      <p:pic>
        <p:nvPicPr>
          <p:cNvPr id="5" name="图片 4"/>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5.2.2 XSS</a:t>
            </a:r>
            <a:r>
              <a:rPr lang="zh-CN" altLang="en-US" sz="3200" b="1" dirty="0" smtClean="0">
                <a:solidFill>
                  <a:srgbClr val="1353A2"/>
                </a:solidFill>
                <a:latin typeface="微软雅黑" panose="020B0503020204020204" pitchFamily="34" charset="-122"/>
                <a:ea typeface="微软雅黑" panose="020B0503020204020204" pitchFamily="34" charset="-122"/>
              </a:rPr>
              <a:t>跨站脚本攻击</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内容占位符 2"/>
          <p:cNvSpPr txBox="1"/>
          <p:nvPr/>
        </p:nvSpPr>
        <p:spPr>
          <a:xfrm>
            <a:off x="6075680" y="2008351"/>
            <a:ext cx="5354319" cy="3467889"/>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对于</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XSS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漏洞，最核心的防御措施就是</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对用户的输入进行检查和过滤</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，包括</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URL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、查询关键字、</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HTTP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头、</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POST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数据等，仅接受指定长度范围、格式适当、符合预期的内容，对其他不符合预期的内容一律进行过滤。</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206851"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50085" y="1472290"/>
            <a:ext cx="3493614" cy="45400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06851"/>
                                        </p:tgtEl>
                                        <p:attrNameLst>
                                          <p:attrName>style.visibility</p:attrName>
                                        </p:attrNameLst>
                                      </p:cBhvr>
                                      <p:to>
                                        <p:strVal val="visible"/>
                                      </p:to>
                                    </p:set>
                                    <p:anim calcmode="lin" valueType="num">
                                      <p:cBhvr>
                                        <p:cTn id="7" dur="500" fill="hold"/>
                                        <p:tgtEl>
                                          <p:spTgt spid="206851"/>
                                        </p:tgtEl>
                                        <p:attrNameLst>
                                          <p:attrName>ppt_w</p:attrName>
                                        </p:attrNameLst>
                                      </p:cBhvr>
                                      <p:tavLst>
                                        <p:tav tm="0">
                                          <p:val>
                                            <p:fltVal val="0"/>
                                          </p:val>
                                        </p:tav>
                                        <p:tav tm="100000">
                                          <p:val>
                                            <p:strVal val="#ppt_w"/>
                                          </p:val>
                                        </p:tav>
                                      </p:tavLst>
                                    </p:anim>
                                    <p:anim calcmode="lin" valueType="num">
                                      <p:cBhvr>
                                        <p:cTn id="8" dur="500" fill="hold"/>
                                        <p:tgtEl>
                                          <p:spTgt spid="206851"/>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up)">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5.2.2 XSS</a:t>
            </a:r>
            <a:r>
              <a:rPr lang="zh-CN" altLang="en-US" sz="3200" b="1" dirty="0" smtClean="0">
                <a:solidFill>
                  <a:srgbClr val="1353A2"/>
                </a:solidFill>
                <a:latin typeface="微软雅黑" panose="020B0503020204020204" pitchFamily="34" charset="-122"/>
                <a:ea typeface="微软雅黑" panose="020B0503020204020204" pitchFamily="34" charset="-122"/>
              </a:rPr>
              <a:t>跨站脚本攻击</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内容占位符 2"/>
          <p:cNvSpPr txBox="1"/>
          <p:nvPr/>
        </p:nvSpPr>
        <p:spPr>
          <a:xfrm>
            <a:off x="6075680" y="2008351"/>
            <a:ext cx="5354319" cy="3467889"/>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除此之外</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，当向</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HTML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标签或属性中插入不可信数据时，要对这些数据进行相应的编码处理。将重要的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cookie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标记为</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http only</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，这样</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javascript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脚本就不能访问这个</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cookie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，避免了攻击者利用</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javascript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脚本获取</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cookie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206851"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50085" y="1472290"/>
            <a:ext cx="3493614" cy="45400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06851"/>
                                        </p:tgtEl>
                                        <p:attrNameLst>
                                          <p:attrName>style.visibility</p:attrName>
                                        </p:attrNameLst>
                                      </p:cBhvr>
                                      <p:to>
                                        <p:strVal val="visible"/>
                                      </p:to>
                                    </p:set>
                                    <p:anim calcmode="lin" valueType="num">
                                      <p:cBhvr>
                                        <p:cTn id="7" dur="500" fill="hold"/>
                                        <p:tgtEl>
                                          <p:spTgt spid="206851"/>
                                        </p:tgtEl>
                                        <p:attrNameLst>
                                          <p:attrName>ppt_w</p:attrName>
                                        </p:attrNameLst>
                                      </p:cBhvr>
                                      <p:tavLst>
                                        <p:tav tm="0">
                                          <p:val>
                                            <p:fltVal val="0"/>
                                          </p:val>
                                        </p:tav>
                                        <p:tav tm="100000">
                                          <p:val>
                                            <p:strVal val="#ppt_w"/>
                                          </p:val>
                                        </p:tav>
                                      </p:tavLst>
                                    </p:anim>
                                    <p:anim calcmode="lin" valueType="num">
                                      <p:cBhvr>
                                        <p:cTn id="8" dur="500" fill="hold"/>
                                        <p:tgtEl>
                                          <p:spTgt spid="206851"/>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up)">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52"/>
          <p:cNvCxnSpPr>
            <a:cxnSpLocks noChangeShapeType="1"/>
          </p:cNvCxnSpPr>
          <p:nvPr/>
        </p:nvCxnSpPr>
        <p:spPr bwMode="auto">
          <a:xfrm>
            <a:off x="9839441" y="6851216"/>
            <a:ext cx="0" cy="322200"/>
          </a:xfrm>
          <a:prstGeom prst="line">
            <a:avLst/>
          </a:prstGeom>
          <a:noFill/>
          <a:ln w="9525">
            <a:solidFill>
              <a:srgbClr val="7F7F7F"/>
            </a:solidFill>
            <a:round/>
          </a:ln>
          <a:extLst>
            <a:ext uri="{909E8E84-426E-40DD-AFC4-6F175D3DCCD1}">
              <a14:hiddenFill xmlns:a14="http://schemas.microsoft.com/office/drawing/2010/main">
                <a:noFill/>
              </a14:hiddenFill>
            </a:ext>
          </a:extLst>
        </p:spPr>
      </p:cxnSp>
      <p:cxnSp>
        <p:nvCxnSpPr>
          <p:cNvPr id="29" name="直接连接符 52"/>
          <p:cNvCxnSpPr>
            <a:cxnSpLocks noChangeShapeType="1"/>
          </p:cNvCxnSpPr>
          <p:nvPr/>
        </p:nvCxnSpPr>
        <p:spPr bwMode="auto">
          <a:xfrm>
            <a:off x="9839441" y="6851216"/>
            <a:ext cx="0" cy="322200"/>
          </a:xfrm>
          <a:prstGeom prst="line">
            <a:avLst/>
          </a:prstGeom>
          <a:noFill/>
          <a:ln w="9525">
            <a:solidFill>
              <a:srgbClr val="7F7F7F"/>
            </a:solidFill>
            <a:round/>
          </a:ln>
          <a:extLst>
            <a:ext uri="{909E8E84-426E-40DD-AFC4-6F175D3DCCD1}">
              <a14:hiddenFill xmlns:a14="http://schemas.microsoft.com/office/drawing/2010/main">
                <a:noFill/>
              </a14:hiddenFill>
            </a:ext>
          </a:extLst>
        </p:spPr>
      </p:cxnSp>
      <p:sp>
        <p:nvSpPr>
          <p:cNvPr id="66" name="TextBox 1"/>
          <p:cNvSpPr txBox="1"/>
          <p:nvPr/>
        </p:nvSpPr>
        <p:spPr>
          <a:xfrm>
            <a:off x="2311398" y="501700"/>
            <a:ext cx="4749802" cy="584775"/>
          </a:xfrm>
          <a:prstGeom prst="rect">
            <a:avLst/>
          </a:prstGeom>
          <a:noFill/>
          <a:effectLst>
            <a:reflection blurRad="6350" stA="50000" endA="300" endPos="38500" dist="50800" dir="5400000" sy="-100000" algn="bl" rotWithShape="0"/>
          </a:effectLst>
        </p:spPr>
        <p:txBody>
          <a:bodyPr wrap="square" rtlCol="0">
            <a:spAutoFit/>
          </a:bodyPr>
          <a:lstStyle/>
          <a:p>
            <a:r>
              <a:rPr lang="en-US" altLang="zh-CN" sz="3200" b="1" dirty="0" smtClean="0">
                <a:solidFill>
                  <a:srgbClr val="1353A2"/>
                </a:solidFill>
                <a:latin typeface="楷体" panose="02010609060101010101" pitchFamily="49" charset="-122"/>
                <a:ea typeface="楷体" panose="02010609060101010101" pitchFamily="49" charset="-122"/>
              </a:rPr>
              <a:t>  </a:t>
            </a:r>
            <a:r>
              <a:rPr lang="en-US" altLang="zh-CN" sz="3200" b="1" dirty="0" err="1" smtClean="0">
                <a:solidFill>
                  <a:srgbClr val="1353A2"/>
                </a:solidFill>
                <a:latin typeface="楷体" panose="02010609060101010101" pitchFamily="49" charset="-122"/>
                <a:ea typeface="楷体" panose="02010609060101010101" pitchFamily="49" charset="-122"/>
              </a:rPr>
              <a:t>小提示：XSS</a:t>
            </a:r>
            <a:r>
              <a:rPr lang="zh-CN" altLang="en-US" sz="3200" b="1" dirty="0" smtClean="0">
                <a:solidFill>
                  <a:srgbClr val="1353A2"/>
                </a:solidFill>
                <a:latin typeface="楷体" panose="02010609060101010101" pitchFamily="49" charset="-122"/>
                <a:ea typeface="楷体" panose="02010609060101010101" pitchFamily="49" charset="-122"/>
              </a:rPr>
              <a:t>命名</a:t>
            </a:r>
            <a:endParaRPr lang="en-US" altLang="zh-CN" sz="3200" b="1" dirty="0">
              <a:solidFill>
                <a:srgbClr val="1353A2"/>
              </a:solidFill>
              <a:latin typeface="楷体" panose="02010609060101010101" pitchFamily="49" charset="-122"/>
              <a:ea typeface="楷体" panose="02010609060101010101" pitchFamily="49" charset="-122"/>
            </a:endParaRPr>
          </a:p>
        </p:txBody>
      </p:sp>
      <p:sp>
        <p:nvSpPr>
          <p:cNvPr id="7" name="内容占位符 2"/>
          <p:cNvSpPr txBox="1"/>
          <p:nvPr/>
        </p:nvSpPr>
        <p:spPr>
          <a:xfrm>
            <a:off x="5313680" y="2378710"/>
            <a:ext cx="5323840" cy="299593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XSS</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全拼为</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Cross Site Scripting</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，意为跨站脚本，其缩写原本为</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CSS</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，但这与</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HTML</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中的层叠样式表（</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Cascading Style Sheets)</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缩写重名了，为了区分就将跨站脚本改为了</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XSS</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a:t>
            </a:r>
            <a:endPar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endParaRPr>
          </a:p>
        </p:txBody>
      </p:sp>
      <p:pic>
        <p:nvPicPr>
          <p:cNvPr id="8" name="图片 7"/>
          <p:cNvPicPr/>
          <p:nvPr/>
        </p:nvPicPr>
        <p:blipFill>
          <a:blip r:embed="rId1">
            <a:extLst>
              <a:ext uri="{28A0092B-C50C-407E-A947-70E740481C1C}">
                <a14:useLocalDpi xmlns:a14="http://schemas.microsoft.com/office/drawing/2010/main" val="0"/>
              </a:ext>
            </a:extLst>
          </a:blip>
          <a:srcRect/>
          <a:stretch>
            <a:fillRect/>
          </a:stretch>
        </p:blipFill>
        <p:spPr bwMode="auto">
          <a:xfrm>
            <a:off x="2333122" y="592105"/>
            <a:ext cx="372500" cy="406688"/>
          </a:xfrm>
          <a:prstGeom prst="rect">
            <a:avLst/>
          </a:prstGeom>
          <a:noFill/>
          <a:ln>
            <a:noFill/>
          </a:ln>
        </p:spPr>
      </p:pic>
      <p:pic>
        <p:nvPicPr>
          <p:cNvPr id="14029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6081" y="1689827"/>
            <a:ext cx="3464764" cy="41980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40291"/>
                                        </p:tgtEl>
                                        <p:attrNameLst>
                                          <p:attrName>style.visibility</p:attrName>
                                        </p:attrNameLst>
                                      </p:cBhvr>
                                      <p:to>
                                        <p:strVal val="visible"/>
                                      </p:to>
                                    </p:set>
                                    <p:animEffect transition="in" filter="fade">
                                      <p:cBhvr>
                                        <p:cTn id="7" dur="1000"/>
                                        <p:tgtEl>
                                          <p:spTgt spid="140291"/>
                                        </p:tgtEl>
                                      </p:cBhvr>
                                    </p:animEffect>
                                    <p:anim calcmode="lin" valueType="num">
                                      <p:cBhvr>
                                        <p:cTn id="8" dur="1000" fill="hold"/>
                                        <p:tgtEl>
                                          <p:spTgt spid="140291"/>
                                        </p:tgtEl>
                                        <p:attrNameLst>
                                          <p:attrName>ppt_x</p:attrName>
                                        </p:attrNameLst>
                                      </p:cBhvr>
                                      <p:tavLst>
                                        <p:tav tm="0">
                                          <p:val>
                                            <p:strVal val="#ppt_x"/>
                                          </p:val>
                                        </p:tav>
                                        <p:tav tm="100000">
                                          <p:val>
                                            <p:strVal val="#ppt_x"/>
                                          </p:val>
                                        </p:tav>
                                      </p:tavLst>
                                    </p:anim>
                                    <p:anim calcmode="lin" valueType="num">
                                      <p:cBhvr>
                                        <p:cTn id="9" dur="1000" fill="hold"/>
                                        <p:tgtEl>
                                          <p:spTgt spid="14029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up)">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5.2.3 CSRF</a:t>
            </a:r>
            <a:r>
              <a:rPr lang="zh-CN" altLang="en-US" sz="3200" b="1" dirty="0" smtClean="0">
                <a:solidFill>
                  <a:srgbClr val="1353A2"/>
                </a:solidFill>
                <a:latin typeface="微软雅黑" panose="020B0503020204020204" pitchFamily="34" charset="-122"/>
                <a:ea typeface="微软雅黑" panose="020B0503020204020204" pitchFamily="34" charset="-122"/>
              </a:rPr>
              <a:t>攻击</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4" name="组合 3"/>
          <p:cNvGrpSpPr/>
          <p:nvPr/>
        </p:nvGrpSpPr>
        <p:grpSpPr>
          <a:xfrm>
            <a:off x="2234352" y="1418273"/>
            <a:ext cx="7603703" cy="4891087"/>
            <a:chOff x="1949872" y="1204913"/>
            <a:chExt cx="7603703" cy="4891087"/>
          </a:xfrm>
        </p:grpSpPr>
        <p:pic>
          <p:nvPicPr>
            <p:cNvPr id="205829" name="Picture 5"/>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49872" y="1204913"/>
              <a:ext cx="7603703" cy="4891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内容占位符 2"/>
            <p:cNvSpPr txBox="1"/>
            <p:nvPr/>
          </p:nvSpPr>
          <p:spPr>
            <a:xfrm>
              <a:off x="3547003" y="1693391"/>
              <a:ext cx="4653280" cy="3315489"/>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CSRF</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Cross-Site Request Forgery</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）为跨站请求伪造，它是一种针对</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应用程序的攻击方式，攻击者利用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CSRF</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漏洞伪装成受信任用户的请求访问受攻击的网站。</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5" name="图片 4"/>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out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5.2.3 CSRF</a:t>
            </a:r>
            <a:r>
              <a:rPr lang="zh-CN" altLang="en-US" sz="3200" b="1" dirty="0" smtClean="0">
                <a:solidFill>
                  <a:srgbClr val="1353A2"/>
                </a:solidFill>
                <a:latin typeface="微软雅黑" panose="020B0503020204020204" pitchFamily="34" charset="-122"/>
                <a:ea typeface="微软雅黑" panose="020B0503020204020204" pitchFamily="34" charset="-122"/>
              </a:rPr>
              <a:t>攻击</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8" name="内容占位符 2"/>
          <p:cNvSpPr txBox="1"/>
          <p:nvPr/>
        </p:nvSpPr>
        <p:spPr>
          <a:xfrm>
            <a:off x="1840228" y="1481561"/>
            <a:ext cx="5570222" cy="4473729"/>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CSRF</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攻击过程：</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CSRF</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攻击中，当用户访问一个信任网站时，在没有退出会话的情况下，攻击者诱使用户点击恶意网站，恶意网站会返回攻击代码，同时要求访问信任网站，这样用户就在不知情的情况下将恶意网站的代码发送到了信任</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网站</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206853" name="Picture 5" descr="http://www.51wendang.com/pic/8ee228532e0cffdfed6171ea/2-643-png_6_0_0_135_119_298_398_892.979_1262.879-552-0-0-552.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426960" y="1459711"/>
            <a:ext cx="3862705" cy="4495579"/>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par>
                                <p:cTn id="8" presetID="32" presetClass="emph" presetSubtype="0" fill="hold" nodeType="withEffect">
                                  <p:stCondLst>
                                    <p:cond delay="0"/>
                                  </p:stCondLst>
                                  <p:childTnLst>
                                    <p:animRot by="120000">
                                      <p:cBhvr>
                                        <p:cTn id="9" dur="100" fill="hold">
                                          <p:stCondLst>
                                            <p:cond delay="0"/>
                                          </p:stCondLst>
                                        </p:cTn>
                                        <p:tgtEl>
                                          <p:spTgt spid="206853"/>
                                        </p:tgtEl>
                                        <p:attrNameLst>
                                          <p:attrName>r</p:attrName>
                                        </p:attrNameLst>
                                      </p:cBhvr>
                                    </p:animRot>
                                    <p:animRot by="-240000">
                                      <p:cBhvr>
                                        <p:cTn id="10" dur="200" fill="hold">
                                          <p:stCondLst>
                                            <p:cond delay="200"/>
                                          </p:stCondLst>
                                        </p:cTn>
                                        <p:tgtEl>
                                          <p:spTgt spid="206853"/>
                                        </p:tgtEl>
                                        <p:attrNameLst>
                                          <p:attrName>r</p:attrName>
                                        </p:attrNameLst>
                                      </p:cBhvr>
                                    </p:animRot>
                                    <p:animRot by="240000">
                                      <p:cBhvr>
                                        <p:cTn id="11" dur="200" fill="hold">
                                          <p:stCondLst>
                                            <p:cond delay="400"/>
                                          </p:stCondLst>
                                        </p:cTn>
                                        <p:tgtEl>
                                          <p:spTgt spid="206853"/>
                                        </p:tgtEl>
                                        <p:attrNameLst>
                                          <p:attrName>r</p:attrName>
                                        </p:attrNameLst>
                                      </p:cBhvr>
                                    </p:animRot>
                                    <p:animRot by="-240000">
                                      <p:cBhvr>
                                        <p:cTn id="12" dur="200" fill="hold">
                                          <p:stCondLst>
                                            <p:cond delay="600"/>
                                          </p:stCondLst>
                                        </p:cTn>
                                        <p:tgtEl>
                                          <p:spTgt spid="206853"/>
                                        </p:tgtEl>
                                        <p:attrNameLst>
                                          <p:attrName>r</p:attrName>
                                        </p:attrNameLst>
                                      </p:cBhvr>
                                    </p:animRot>
                                    <p:animRot by="120000">
                                      <p:cBhvr>
                                        <p:cTn id="13" dur="200" fill="hold">
                                          <p:stCondLst>
                                            <p:cond delay="800"/>
                                          </p:stCondLst>
                                        </p:cTn>
                                        <p:tgtEl>
                                          <p:spTgt spid="20685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5.1.1 </a:t>
            </a:r>
            <a:r>
              <a:rPr lang="zh-CN" altLang="en-US" sz="3200" b="1" dirty="0" smtClean="0">
                <a:solidFill>
                  <a:srgbClr val="1353A2"/>
                </a:solidFill>
                <a:latin typeface="微软雅黑" panose="020B0503020204020204" pitchFamily="34" charset="-122"/>
                <a:ea typeface="微软雅黑" panose="020B0503020204020204" pitchFamily="34" charset="-122"/>
              </a:rPr>
              <a:t>什么是安全测试</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3" name="内容占位符 2"/>
          <p:cNvSpPr txBox="1"/>
          <p:nvPr/>
        </p:nvSpPr>
        <p:spPr>
          <a:xfrm>
            <a:off x="2197099" y="1443364"/>
            <a:ext cx="5831840" cy="69722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安全测试贯穿于软件的整个生命周期。</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4" name="对象 3"/>
          <p:cNvGraphicFramePr>
            <a:graphicFrameLocks noChangeAspect="1"/>
          </p:cNvGraphicFramePr>
          <p:nvPr/>
        </p:nvGraphicFramePr>
        <p:xfrm>
          <a:off x="1993266" y="2550160"/>
          <a:ext cx="8636000" cy="2540000"/>
        </p:xfrm>
        <a:graphic>
          <a:graphicData uri="http://schemas.openxmlformats.org/presentationml/2006/ole">
            <mc:AlternateContent xmlns:mc="http://schemas.openxmlformats.org/markup-compatibility/2006">
              <mc:Choice xmlns:v="urn:schemas-microsoft-com:vml" Requires="v">
                <p:oleObj spid="_x0000_s183325" name="Visio" r:id="rId1" imgW="6400800" imgH="1892300" progId="Visio.Drawing.11">
                  <p:embed/>
                </p:oleObj>
              </mc:Choice>
              <mc:Fallback>
                <p:oleObj name="Visio" r:id="rId1" imgW="6400800" imgH="1892300" progId="Visio.Drawing.11">
                  <p:embed/>
                  <p:pic>
                    <p:nvPicPr>
                      <p:cNvPr id="0" name="Object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3266" y="2550160"/>
                        <a:ext cx="8636000" cy="2540000"/>
                      </a:xfrm>
                      <a:prstGeom prst="rect">
                        <a:avLst/>
                      </a:prstGeom>
                      <a:noFill/>
                    </p:spPr>
                  </p:pic>
                </p:oleObj>
              </mc:Fallback>
            </mc:AlternateContent>
          </a:graphicData>
        </a:graphic>
      </p:graphicFrame>
      <p:pic>
        <p:nvPicPr>
          <p:cNvPr id="5" name="图片 4"/>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5.2.3 CSRF</a:t>
            </a:r>
            <a:r>
              <a:rPr lang="zh-CN" altLang="en-US" sz="3200" b="1" dirty="0" smtClean="0">
                <a:solidFill>
                  <a:srgbClr val="1353A2"/>
                </a:solidFill>
                <a:latin typeface="微软雅黑" panose="020B0503020204020204" pitchFamily="34" charset="-122"/>
                <a:ea typeface="微软雅黑" panose="020B0503020204020204" pitchFamily="34" charset="-122"/>
              </a:rPr>
              <a:t>攻击</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4" name="对象 3"/>
          <p:cNvGraphicFramePr>
            <a:graphicFrameLocks noChangeAspect="1"/>
          </p:cNvGraphicFramePr>
          <p:nvPr/>
        </p:nvGraphicFramePr>
        <p:xfrm>
          <a:off x="3139440" y="1388622"/>
          <a:ext cx="6902465" cy="4563868"/>
        </p:xfrm>
        <a:graphic>
          <a:graphicData uri="http://schemas.openxmlformats.org/presentationml/2006/ole">
            <mc:AlternateContent xmlns:mc="http://schemas.openxmlformats.org/markup-compatibility/2006">
              <mc:Choice xmlns:v="urn:schemas-microsoft-com:vml" Requires="v">
                <p:oleObj spid="_x0000_s207893" name="Visio" r:id="rId1" imgW="6832600" imgH="4521200" progId="Visio.Drawing.11">
                  <p:embed/>
                </p:oleObj>
              </mc:Choice>
              <mc:Fallback>
                <p:oleObj name="Visio" r:id="rId1" imgW="6832600" imgH="4521200" progId="Visio.Drawing.11">
                  <p:embed/>
                  <p:pic>
                    <p:nvPicPr>
                      <p:cNvPr id="0" name="对象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39440" y="1388622"/>
                        <a:ext cx="6902465" cy="4563868"/>
                      </a:xfrm>
                      <a:prstGeom prst="rect">
                        <a:avLst/>
                      </a:prstGeom>
                      <a:noFill/>
                      <a:ln>
                        <a:noFill/>
                      </a:ln>
                    </p:spPr>
                  </p:pic>
                </p:oleObj>
              </mc:Fallback>
            </mc:AlternateContent>
          </a:graphicData>
        </a:graphic>
      </p:graphicFrame>
      <p:pic>
        <p:nvPicPr>
          <p:cNvPr id="6" name="图片 5"/>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5.2.3 CSRF</a:t>
            </a:r>
            <a:r>
              <a:rPr lang="zh-CN" altLang="en-US" sz="3200" b="1" dirty="0" smtClean="0">
                <a:solidFill>
                  <a:srgbClr val="1353A2"/>
                </a:solidFill>
                <a:latin typeface="微软雅黑" panose="020B0503020204020204" pitchFamily="34" charset="-122"/>
                <a:ea typeface="微软雅黑" panose="020B0503020204020204" pitchFamily="34" charset="-122"/>
              </a:rPr>
              <a:t>攻击</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6" name="组合 5"/>
          <p:cNvGrpSpPr/>
          <p:nvPr/>
        </p:nvGrpSpPr>
        <p:grpSpPr>
          <a:xfrm>
            <a:off x="3614738" y="1455103"/>
            <a:ext cx="4962525" cy="4638675"/>
            <a:chOff x="3614738" y="1444943"/>
            <a:chExt cx="4962525" cy="4638675"/>
          </a:xfrm>
        </p:grpSpPr>
        <p:pic>
          <p:nvPicPr>
            <p:cNvPr id="20889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614738" y="1444943"/>
              <a:ext cx="4962525" cy="4638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内容占位符 2"/>
            <p:cNvSpPr txBox="1"/>
            <p:nvPr/>
          </p:nvSpPr>
          <p:spPr>
            <a:xfrm>
              <a:off x="4737099" y="3086841"/>
              <a:ext cx="3766821" cy="2755159"/>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CSRF</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与</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XSS</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不同之处：</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XSS</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是盗取用户信息伪装成用户执行恶意活动，而</a:t>
              </a:r>
              <a:r>
                <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CSRF</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则是通过用户向网站发起攻击</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5.2.3 CSRF</a:t>
            </a:r>
            <a:r>
              <a:rPr lang="zh-CN" altLang="en-US" sz="3200" b="1" dirty="0" smtClean="0">
                <a:solidFill>
                  <a:srgbClr val="1353A2"/>
                </a:solidFill>
                <a:latin typeface="微软雅黑" panose="020B0503020204020204" pitchFamily="34" charset="-122"/>
                <a:ea typeface="微软雅黑" panose="020B0503020204020204" pitchFamily="34" charset="-122"/>
              </a:rPr>
              <a:t>攻击</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2545078" y="1999720"/>
            <a:ext cx="5313680" cy="2917719"/>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如果</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将</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XSS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攻击过程比喻为小偷偷取了用户的身份证去办理非法业务，则</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CSRF</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攻击则是骗子“劫持”了用户，让用户自己去办理非法业务，以达到自己的目的。</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0992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180070" y="1280795"/>
            <a:ext cx="2171700" cy="4946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9922"/>
                                        </p:tgtEl>
                                        <p:attrNameLst>
                                          <p:attrName>style.visibility</p:attrName>
                                        </p:attrNameLst>
                                      </p:cBhvr>
                                      <p:to>
                                        <p:strVal val="visible"/>
                                      </p:to>
                                    </p:set>
                                    <p:animEffect transition="in" filter="fade">
                                      <p:cBhvr>
                                        <p:cTn id="11" dur="500"/>
                                        <p:tgtEl>
                                          <p:spTgt spid="2099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5.2.3 CSRF</a:t>
            </a:r>
            <a:r>
              <a:rPr lang="zh-CN" altLang="en-US" sz="3200" b="1" dirty="0" smtClean="0">
                <a:solidFill>
                  <a:srgbClr val="1353A2"/>
                </a:solidFill>
                <a:latin typeface="微软雅黑" panose="020B0503020204020204" pitchFamily="34" charset="-122"/>
                <a:ea typeface="微软雅黑" panose="020B0503020204020204" pitchFamily="34" charset="-122"/>
              </a:rPr>
              <a:t>攻击</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488438" y="1867639"/>
            <a:ext cx="4373882" cy="3456201"/>
          </a:xfrm>
          <a:prstGeom prst="rect">
            <a:avLst/>
          </a:prstGeom>
        </p:spPr>
        <p:style>
          <a:lnRef idx="2">
            <a:schemeClr val="accent5"/>
          </a:lnRef>
          <a:fillRef idx="1">
            <a:schemeClr val="lt1"/>
          </a:fillRef>
          <a:effectRef idx="0">
            <a:schemeClr val="accent5"/>
          </a:effectRef>
          <a:fontRef idx="minor">
            <a:schemeClr val="dk1"/>
          </a:fontRef>
        </p:style>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CSRF</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漏洞产生的原因主要是对用户请求缺少更安全的验证机制，防范</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CSRF</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漏洞的主要思路就是加强后台对用户及用户请求的验证，而不能仅限于</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cookie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的识别</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 name="内容占位符 2"/>
          <p:cNvSpPr txBox="1"/>
          <p:nvPr/>
        </p:nvSpPr>
        <p:spPr>
          <a:xfrm>
            <a:off x="6781798" y="1842238"/>
            <a:ext cx="4607562" cy="3507002"/>
          </a:xfrm>
          <a:prstGeom prst="rect">
            <a:avLst/>
          </a:prstGeom>
        </p:spPr>
        <p:style>
          <a:lnRef idx="2">
            <a:schemeClr val="accent5"/>
          </a:lnRef>
          <a:fillRef idx="1">
            <a:schemeClr val="lt1"/>
          </a:fillRef>
          <a:effectRef idx="0">
            <a:schemeClr val="accent5"/>
          </a:effectRef>
          <a:fontRef idx="minor">
            <a:schemeClr val="dk1"/>
          </a:fontRef>
        </p:style>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例如</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http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请求头中的</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Referer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对网站来源进行身份校验，添加基于当前用户身份的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token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验证，在请求数据提交前，使用验证码填写方式验证用户来源，防止未授权的恶意操作。</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 name="任意多边形 8"/>
          <p:cNvSpPr/>
          <p:nvPr/>
        </p:nvSpPr>
        <p:spPr>
          <a:xfrm>
            <a:off x="5955877" y="3391823"/>
            <a:ext cx="759883" cy="509617"/>
          </a:xfrm>
          <a:custGeom>
            <a:avLst/>
            <a:gdLst>
              <a:gd name="connsiteX0" fmla="*/ 0 w 270270"/>
              <a:gd name="connsiteY0" fmla="*/ 68563 h 342816"/>
              <a:gd name="connsiteX1" fmla="*/ 135135 w 270270"/>
              <a:gd name="connsiteY1" fmla="*/ 68563 h 342816"/>
              <a:gd name="connsiteX2" fmla="*/ 135135 w 270270"/>
              <a:gd name="connsiteY2" fmla="*/ 0 h 342816"/>
              <a:gd name="connsiteX3" fmla="*/ 270270 w 270270"/>
              <a:gd name="connsiteY3" fmla="*/ 171408 h 342816"/>
              <a:gd name="connsiteX4" fmla="*/ 135135 w 270270"/>
              <a:gd name="connsiteY4" fmla="*/ 342816 h 342816"/>
              <a:gd name="connsiteX5" fmla="*/ 135135 w 270270"/>
              <a:gd name="connsiteY5" fmla="*/ 274253 h 342816"/>
              <a:gd name="connsiteX6" fmla="*/ 0 w 270270"/>
              <a:gd name="connsiteY6" fmla="*/ 274253 h 342816"/>
              <a:gd name="connsiteX7" fmla="*/ 0 w 270270"/>
              <a:gd name="connsiteY7" fmla="*/ 68563 h 342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0270" h="342816">
                <a:moveTo>
                  <a:pt x="0" y="68563"/>
                </a:moveTo>
                <a:lnTo>
                  <a:pt x="135135" y="68563"/>
                </a:lnTo>
                <a:lnTo>
                  <a:pt x="135135" y="0"/>
                </a:lnTo>
                <a:lnTo>
                  <a:pt x="270270" y="171408"/>
                </a:lnTo>
                <a:lnTo>
                  <a:pt x="135135" y="342816"/>
                </a:lnTo>
                <a:lnTo>
                  <a:pt x="135135" y="274253"/>
                </a:lnTo>
                <a:lnTo>
                  <a:pt x="0" y="274253"/>
                </a:lnTo>
                <a:lnTo>
                  <a:pt x="0" y="68563"/>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68563" rIns="81080" bIns="68562" numCol="1" spcCol="1270" anchor="ctr" anchorCtr="0">
            <a:noAutofit/>
          </a:bodyPr>
          <a:lstStyle/>
          <a:p>
            <a:pPr lvl="0" algn="ctr" defTabSz="666750">
              <a:lnSpc>
                <a:spcPct val="90000"/>
              </a:lnSpc>
              <a:spcBef>
                <a:spcPct val="0"/>
              </a:spcBef>
              <a:spcAft>
                <a:spcPct val="35000"/>
              </a:spcAft>
            </a:pPr>
            <a:endParaRPr lang="zh-CN" altLang="en-US" sz="2000" b="1" kern="1200"/>
          </a:p>
        </p:txBody>
      </p:sp>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up)">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52"/>
          <p:cNvCxnSpPr>
            <a:cxnSpLocks noChangeShapeType="1"/>
          </p:cNvCxnSpPr>
          <p:nvPr/>
        </p:nvCxnSpPr>
        <p:spPr bwMode="auto">
          <a:xfrm>
            <a:off x="9839441" y="6851216"/>
            <a:ext cx="0" cy="322200"/>
          </a:xfrm>
          <a:prstGeom prst="line">
            <a:avLst/>
          </a:prstGeom>
          <a:noFill/>
          <a:ln w="9525">
            <a:solidFill>
              <a:srgbClr val="7F7F7F"/>
            </a:solidFill>
            <a:round/>
          </a:ln>
          <a:extLst>
            <a:ext uri="{909E8E84-426E-40DD-AFC4-6F175D3DCCD1}">
              <a14:hiddenFill xmlns:a14="http://schemas.microsoft.com/office/drawing/2010/main">
                <a:noFill/>
              </a14:hiddenFill>
            </a:ext>
          </a:extLst>
        </p:spPr>
      </p:cxnSp>
      <p:cxnSp>
        <p:nvCxnSpPr>
          <p:cNvPr id="29" name="直接连接符 52"/>
          <p:cNvCxnSpPr>
            <a:cxnSpLocks noChangeShapeType="1"/>
          </p:cNvCxnSpPr>
          <p:nvPr/>
        </p:nvCxnSpPr>
        <p:spPr bwMode="auto">
          <a:xfrm>
            <a:off x="9839441" y="6851216"/>
            <a:ext cx="0" cy="322200"/>
          </a:xfrm>
          <a:prstGeom prst="line">
            <a:avLst/>
          </a:prstGeom>
          <a:noFill/>
          <a:ln w="9525">
            <a:solidFill>
              <a:srgbClr val="7F7F7F"/>
            </a:solidFill>
            <a:round/>
          </a:ln>
          <a:extLst>
            <a:ext uri="{909E8E84-426E-40DD-AFC4-6F175D3DCCD1}">
              <a14:hiddenFill xmlns:a14="http://schemas.microsoft.com/office/drawing/2010/main">
                <a:noFill/>
              </a14:hiddenFill>
            </a:ext>
          </a:extLst>
        </p:spPr>
      </p:cxnSp>
      <p:sp>
        <p:nvSpPr>
          <p:cNvPr id="66" name="TextBox 1"/>
          <p:cNvSpPr txBox="1"/>
          <p:nvPr/>
        </p:nvSpPr>
        <p:spPr>
          <a:xfrm>
            <a:off x="2311398" y="501700"/>
            <a:ext cx="4749802" cy="584775"/>
          </a:xfrm>
          <a:prstGeom prst="rect">
            <a:avLst/>
          </a:prstGeom>
          <a:noFill/>
          <a:effectLst>
            <a:reflection blurRad="6350" stA="50000" endA="300" endPos="38500" dist="50800" dir="5400000" sy="-100000" algn="bl" rotWithShape="0"/>
          </a:effectLst>
        </p:spPr>
        <p:txBody>
          <a:bodyPr wrap="square" rtlCol="0">
            <a:spAutoFit/>
          </a:bodyPr>
          <a:lstStyle/>
          <a:p>
            <a:r>
              <a:rPr lang="en-US" altLang="zh-CN" sz="3200" b="1" dirty="0" smtClean="0">
                <a:solidFill>
                  <a:srgbClr val="1353A2"/>
                </a:solidFill>
                <a:latin typeface="楷体" panose="02010609060101010101" pitchFamily="49" charset="-122"/>
                <a:ea typeface="楷体" panose="02010609060101010101" pitchFamily="49" charset="-122"/>
              </a:rPr>
              <a:t>  </a:t>
            </a:r>
            <a:r>
              <a:rPr lang="en-US" altLang="zh-CN" sz="3200" b="1" dirty="0" err="1" smtClean="0">
                <a:solidFill>
                  <a:srgbClr val="1353A2"/>
                </a:solidFill>
                <a:latin typeface="楷体" panose="02010609060101010101" pitchFamily="49" charset="-122"/>
                <a:ea typeface="楷体" panose="02010609060101010101" pitchFamily="49" charset="-122"/>
              </a:rPr>
              <a:t>小提示：Referer</a:t>
            </a:r>
            <a:endParaRPr lang="en-US" altLang="zh-CN" sz="3200" b="1" dirty="0">
              <a:solidFill>
                <a:srgbClr val="1353A2"/>
              </a:solidFill>
              <a:latin typeface="楷体" panose="02010609060101010101" pitchFamily="49" charset="-122"/>
              <a:ea typeface="楷体" panose="02010609060101010101" pitchFamily="49" charset="-122"/>
            </a:endParaRPr>
          </a:p>
        </p:txBody>
      </p:sp>
      <p:sp>
        <p:nvSpPr>
          <p:cNvPr id="7" name="内容占位符 2"/>
          <p:cNvSpPr txBox="1"/>
          <p:nvPr/>
        </p:nvSpPr>
        <p:spPr>
          <a:xfrm>
            <a:off x="5425440" y="1911350"/>
            <a:ext cx="5323840" cy="350393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HTTP </a:t>
            </a:r>
            <a:r>
              <a:rPr lang="en-US" altLang="zh-CN" sz="2400" dirty="0" err="1">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Referer</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是请求头的一部分，代表网页的来源（上一页的地址），当浏览器向</a:t>
            </a:r>
            <a:r>
              <a:rPr lang="en-US" altLang="zh-CN" sz="2400" dirty="0" err="1">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Web服务器</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发送请求的时候，一般会带上</a:t>
            </a:r>
            <a:r>
              <a:rPr lang="en-US" altLang="zh-CN" sz="2400" dirty="0" err="1">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Referer</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，告诉服务器此次访问是从哪个页面链接过来的，服务器由此可以获得一些信息用于处理。</a:t>
            </a:r>
            <a:endPar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endParaRPr>
          </a:p>
        </p:txBody>
      </p:sp>
      <p:pic>
        <p:nvPicPr>
          <p:cNvPr id="8" name="图片 7"/>
          <p:cNvPicPr/>
          <p:nvPr/>
        </p:nvPicPr>
        <p:blipFill>
          <a:blip r:embed="rId1">
            <a:extLst>
              <a:ext uri="{28A0092B-C50C-407E-A947-70E740481C1C}">
                <a14:useLocalDpi xmlns:a14="http://schemas.microsoft.com/office/drawing/2010/main" val="0"/>
              </a:ext>
            </a:extLst>
          </a:blip>
          <a:srcRect/>
          <a:stretch>
            <a:fillRect/>
          </a:stretch>
        </p:blipFill>
        <p:spPr bwMode="auto">
          <a:xfrm>
            <a:off x="2333122" y="592105"/>
            <a:ext cx="372500" cy="406688"/>
          </a:xfrm>
          <a:prstGeom prst="rect">
            <a:avLst/>
          </a:prstGeom>
          <a:noFill/>
          <a:ln>
            <a:noFill/>
          </a:ln>
        </p:spPr>
      </p:pic>
      <p:pic>
        <p:nvPicPr>
          <p:cNvPr id="2109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64055" y="1439863"/>
            <a:ext cx="3210151" cy="44427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10947"/>
                                        </p:tgtEl>
                                        <p:attrNameLst>
                                          <p:attrName>style.visibility</p:attrName>
                                        </p:attrNameLst>
                                      </p:cBhvr>
                                      <p:to>
                                        <p:strVal val="visible"/>
                                      </p:to>
                                    </p:set>
                                    <p:animEffect transition="in" filter="fade">
                                      <p:cBhvr>
                                        <p:cTn id="7" dur="1000"/>
                                        <p:tgtEl>
                                          <p:spTgt spid="210947"/>
                                        </p:tgtEl>
                                      </p:cBhvr>
                                    </p:animEffect>
                                    <p:anim calcmode="lin" valueType="num">
                                      <p:cBhvr>
                                        <p:cTn id="8" dur="1000" fill="hold"/>
                                        <p:tgtEl>
                                          <p:spTgt spid="210947"/>
                                        </p:tgtEl>
                                        <p:attrNameLst>
                                          <p:attrName>ppt_x</p:attrName>
                                        </p:attrNameLst>
                                      </p:cBhvr>
                                      <p:tavLst>
                                        <p:tav tm="0">
                                          <p:val>
                                            <p:strVal val="#ppt_x"/>
                                          </p:val>
                                        </p:tav>
                                        <p:tav tm="100000">
                                          <p:val>
                                            <p:strVal val="#ppt_x"/>
                                          </p:val>
                                        </p:tav>
                                      </p:tavLst>
                                    </p:anim>
                                    <p:anim calcmode="lin" valueType="num">
                                      <p:cBhvr>
                                        <p:cTn id="9" dur="1000" fill="hold"/>
                                        <p:tgtEl>
                                          <p:spTgt spid="21094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up)">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52"/>
          <p:cNvCxnSpPr>
            <a:cxnSpLocks noChangeShapeType="1"/>
          </p:cNvCxnSpPr>
          <p:nvPr/>
        </p:nvCxnSpPr>
        <p:spPr bwMode="auto">
          <a:xfrm>
            <a:off x="9839441" y="6851216"/>
            <a:ext cx="0" cy="322200"/>
          </a:xfrm>
          <a:prstGeom prst="line">
            <a:avLst/>
          </a:prstGeom>
          <a:noFill/>
          <a:ln w="9525">
            <a:solidFill>
              <a:srgbClr val="7F7F7F"/>
            </a:solidFill>
            <a:round/>
          </a:ln>
          <a:extLst>
            <a:ext uri="{909E8E84-426E-40DD-AFC4-6F175D3DCCD1}">
              <a14:hiddenFill xmlns:a14="http://schemas.microsoft.com/office/drawing/2010/main">
                <a:noFill/>
              </a14:hiddenFill>
            </a:ext>
          </a:extLst>
        </p:spPr>
      </p:cxnSp>
      <p:cxnSp>
        <p:nvCxnSpPr>
          <p:cNvPr id="29" name="直接连接符 52"/>
          <p:cNvCxnSpPr>
            <a:cxnSpLocks noChangeShapeType="1"/>
          </p:cNvCxnSpPr>
          <p:nvPr/>
        </p:nvCxnSpPr>
        <p:spPr bwMode="auto">
          <a:xfrm>
            <a:off x="9839441" y="6851216"/>
            <a:ext cx="0" cy="322200"/>
          </a:xfrm>
          <a:prstGeom prst="line">
            <a:avLst/>
          </a:prstGeom>
          <a:noFill/>
          <a:ln w="9525">
            <a:solidFill>
              <a:srgbClr val="7F7F7F"/>
            </a:solidFill>
            <a:round/>
          </a:ln>
          <a:extLst>
            <a:ext uri="{909E8E84-426E-40DD-AFC4-6F175D3DCCD1}">
              <a14:hiddenFill xmlns:a14="http://schemas.microsoft.com/office/drawing/2010/main">
                <a:noFill/>
              </a14:hiddenFill>
            </a:ext>
          </a:extLst>
        </p:spPr>
      </p:cxnSp>
      <p:sp>
        <p:nvSpPr>
          <p:cNvPr id="66" name="TextBox 1"/>
          <p:cNvSpPr txBox="1"/>
          <p:nvPr/>
        </p:nvSpPr>
        <p:spPr>
          <a:xfrm>
            <a:off x="2311397" y="501700"/>
            <a:ext cx="7528043" cy="584775"/>
          </a:xfrm>
          <a:prstGeom prst="rect">
            <a:avLst/>
          </a:prstGeom>
          <a:noFill/>
          <a:effectLst>
            <a:reflection blurRad="6350" stA="50000" endA="300" endPos="38500" dist="50800" dir="5400000" sy="-100000" algn="bl" rotWithShape="0"/>
          </a:effectLst>
        </p:spPr>
        <p:txBody>
          <a:bodyPr wrap="square" rtlCol="0">
            <a:spAutoFit/>
          </a:bodyPr>
          <a:lstStyle/>
          <a:p>
            <a:r>
              <a:rPr lang="en-US" altLang="zh-CN" sz="3200" b="1" dirty="0" smtClean="0">
                <a:solidFill>
                  <a:srgbClr val="1353A2"/>
                </a:solidFill>
                <a:latin typeface="楷体" panose="02010609060101010101" pitchFamily="49" charset="-122"/>
                <a:ea typeface="楷体" panose="02010609060101010101" pitchFamily="49" charset="-122"/>
                <a:sym typeface="Wingdings" panose="05000000000000000000"/>
              </a:rPr>
              <a:t></a:t>
            </a:r>
            <a:r>
              <a:rPr lang="zh-CN" altLang="zh-CN" sz="3200" b="1" dirty="0">
                <a:solidFill>
                  <a:srgbClr val="1353A2"/>
                </a:solidFill>
                <a:latin typeface="楷体" panose="02010609060101010101" pitchFamily="49" charset="-122"/>
                <a:ea typeface="楷体" panose="02010609060101010101" pitchFamily="49" charset="-122"/>
              </a:rPr>
              <a:t>多学一招</a:t>
            </a:r>
            <a:r>
              <a:rPr lang="zh-CN" altLang="zh-CN" sz="3200" b="1" dirty="0" smtClean="0">
                <a:solidFill>
                  <a:srgbClr val="1353A2"/>
                </a:solidFill>
                <a:latin typeface="楷体" panose="02010609060101010101" pitchFamily="49" charset="-122"/>
                <a:ea typeface="楷体" panose="02010609060101010101" pitchFamily="49" charset="-122"/>
              </a:rPr>
              <a:t>：</a:t>
            </a:r>
            <a:r>
              <a:rPr lang="en-US" altLang="zh-CN" sz="3200" b="1" dirty="0" smtClean="0">
                <a:solidFill>
                  <a:srgbClr val="1353A2"/>
                </a:solidFill>
                <a:latin typeface="楷体" panose="02010609060101010101" pitchFamily="49" charset="-122"/>
                <a:ea typeface="楷体" panose="02010609060101010101" pitchFamily="49" charset="-122"/>
              </a:rPr>
              <a:t>WASC</a:t>
            </a:r>
            <a:r>
              <a:rPr lang="zh-CN" altLang="en-US" sz="3200" b="1" dirty="0" smtClean="0">
                <a:solidFill>
                  <a:srgbClr val="1353A2"/>
                </a:solidFill>
                <a:latin typeface="楷体" panose="02010609060101010101" pitchFamily="49" charset="-122"/>
                <a:ea typeface="楷体" panose="02010609060101010101" pitchFamily="49" charset="-122"/>
              </a:rPr>
              <a:t>和</a:t>
            </a:r>
            <a:r>
              <a:rPr lang="en-US" altLang="zh-CN" sz="3200" b="1" dirty="0" smtClean="0">
                <a:solidFill>
                  <a:srgbClr val="1353A2"/>
                </a:solidFill>
                <a:latin typeface="楷体" panose="02010609060101010101" pitchFamily="49" charset="-122"/>
                <a:ea typeface="楷体" panose="02010609060101010101" pitchFamily="49" charset="-122"/>
              </a:rPr>
              <a:t>OWASP</a:t>
            </a:r>
            <a:endParaRPr lang="zh-CN" altLang="zh-CN" sz="3200" b="1" dirty="0">
              <a:solidFill>
                <a:srgbClr val="1353A2"/>
              </a:solidFill>
              <a:latin typeface="楷体" panose="02010609060101010101" pitchFamily="49" charset="-122"/>
              <a:ea typeface="楷体" panose="02010609060101010101" pitchFamily="49" charset="-122"/>
            </a:endParaRPr>
          </a:p>
        </p:txBody>
      </p:sp>
      <p:sp>
        <p:nvSpPr>
          <p:cNvPr id="7" name="内容占位符 2"/>
          <p:cNvSpPr txBox="1"/>
          <p:nvPr/>
        </p:nvSpPr>
        <p:spPr>
          <a:xfrm>
            <a:off x="1820229" y="1537976"/>
            <a:ext cx="5699760" cy="446658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WASC</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是</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Web Application Security Consortium</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Web</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应用程序安全组织）的缩写，它是一个由安全专家、行业顾问和诸多组织的代表组成的国际团体。该组织的主要职责之一就是将</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Web</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应用所受到的威胁、攻击进行说明并归纳成具有共同特征的分类，为</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Web</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应用程序制定广为接受的应用安全标准。</a:t>
            </a:r>
            <a:endPar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endParaRPr>
          </a:p>
        </p:txBody>
      </p:sp>
      <p:grpSp>
        <p:nvGrpSpPr>
          <p:cNvPr id="2" name="组合 1"/>
          <p:cNvGrpSpPr/>
          <p:nvPr/>
        </p:nvGrpSpPr>
        <p:grpSpPr>
          <a:xfrm>
            <a:off x="7519989" y="1338262"/>
            <a:ext cx="3625531" cy="4509807"/>
            <a:chOff x="7519989" y="1338262"/>
            <a:chExt cx="3625531" cy="4509807"/>
          </a:xfrm>
        </p:grpSpPr>
        <p:pic>
          <p:nvPicPr>
            <p:cNvPr id="211972"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519989" y="1338262"/>
              <a:ext cx="3625531" cy="45098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内容占位符 2"/>
            <p:cNvSpPr txBox="1"/>
            <p:nvPr/>
          </p:nvSpPr>
          <p:spPr>
            <a:xfrm rot="1520461">
              <a:off x="9597624" y="1564042"/>
              <a:ext cx="1107440" cy="678295"/>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3600" dirty="0" smtClean="0">
                  <a:solidFill>
                    <a:srgbClr val="FF0000"/>
                  </a:solidFill>
                  <a:latin typeface="楷体" panose="02010609060101010101" pitchFamily="49" charset="-122"/>
                  <a:ea typeface="楷体" panose="02010609060101010101" pitchFamily="49" charset="-122"/>
                  <a:cs typeface="Times New Roman" panose="02020603050405020304" pitchFamily="18" charset="0"/>
                </a:rPr>
                <a:t>WASC</a:t>
              </a:r>
              <a:endParaRPr lang="zh-CN" altLang="zh-CN" sz="3600" dirty="0">
                <a:solidFill>
                  <a:srgbClr val="FF0000"/>
                </a:solidFill>
                <a:latin typeface="楷体" panose="02010609060101010101" pitchFamily="49" charset="-122"/>
                <a:ea typeface="楷体" panose="02010609060101010101" pitchFamily="49" charset="-122"/>
                <a:cs typeface="Times New Roman" panose="02020603050405020304" pitchFamily="18" charset="0"/>
              </a:endParaRPr>
            </a:p>
          </p:txBody>
        </p:sp>
      </p:gr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500" fill="hold"/>
                                        <p:tgtEl>
                                          <p:spTgt spid="2"/>
                                        </p:tgtEl>
                                        <p:attrNameLst>
                                          <p:attrName>ppt_w</p:attrName>
                                        </p:attrNameLst>
                                      </p:cBhvr>
                                      <p:tavLst>
                                        <p:tav tm="0">
                                          <p:val>
                                            <p:fltVal val="0"/>
                                          </p:val>
                                        </p:tav>
                                        <p:tav tm="100000">
                                          <p:val>
                                            <p:strVal val="#ppt_w"/>
                                          </p:val>
                                        </p:tav>
                                      </p:tavLst>
                                    </p:anim>
                                    <p:anim calcmode="lin" valueType="num">
                                      <p:cBhvr>
                                        <p:cTn id="12" dur="500" fill="hold"/>
                                        <p:tgtEl>
                                          <p:spTgt spid="2"/>
                                        </p:tgtEl>
                                        <p:attrNameLst>
                                          <p:attrName>ppt_h</p:attrName>
                                        </p:attrNameLst>
                                      </p:cBhvr>
                                      <p:tavLst>
                                        <p:tav tm="0">
                                          <p:val>
                                            <p:fltVal val="0"/>
                                          </p:val>
                                        </p:tav>
                                        <p:tav tm="100000">
                                          <p:val>
                                            <p:strVal val="#ppt_h"/>
                                          </p:val>
                                        </p:tav>
                                      </p:tavLst>
                                    </p:anim>
                                    <p:animEffect transition="in" filter="fade">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52"/>
          <p:cNvCxnSpPr>
            <a:cxnSpLocks noChangeShapeType="1"/>
          </p:cNvCxnSpPr>
          <p:nvPr/>
        </p:nvCxnSpPr>
        <p:spPr bwMode="auto">
          <a:xfrm>
            <a:off x="9839441" y="6851216"/>
            <a:ext cx="0" cy="322200"/>
          </a:xfrm>
          <a:prstGeom prst="line">
            <a:avLst/>
          </a:prstGeom>
          <a:noFill/>
          <a:ln w="9525">
            <a:solidFill>
              <a:srgbClr val="7F7F7F"/>
            </a:solidFill>
            <a:round/>
          </a:ln>
          <a:extLst>
            <a:ext uri="{909E8E84-426E-40DD-AFC4-6F175D3DCCD1}">
              <a14:hiddenFill xmlns:a14="http://schemas.microsoft.com/office/drawing/2010/main">
                <a:noFill/>
              </a14:hiddenFill>
            </a:ext>
          </a:extLst>
        </p:spPr>
      </p:cxnSp>
      <p:cxnSp>
        <p:nvCxnSpPr>
          <p:cNvPr id="29" name="直接连接符 52"/>
          <p:cNvCxnSpPr>
            <a:cxnSpLocks noChangeShapeType="1"/>
          </p:cNvCxnSpPr>
          <p:nvPr/>
        </p:nvCxnSpPr>
        <p:spPr bwMode="auto">
          <a:xfrm>
            <a:off x="9839441" y="6851216"/>
            <a:ext cx="0" cy="322200"/>
          </a:xfrm>
          <a:prstGeom prst="line">
            <a:avLst/>
          </a:prstGeom>
          <a:noFill/>
          <a:ln w="9525">
            <a:solidFill>
              <a:srgbClr val="7F7F7F"/>
            </a:solidFill>
            <a:round/>
          </a:ln>
          <a:extLst>
            <a:ext uri="{909E8E84-426E-40DD-AFC4-6F175D3DCCD1}">
              <a14:hiddenFill xmlns:a14="http://schemas.microsoft.com/office/drawing/2010/main">
                <a:noFill/>
              </a14:hiddenFill>
            </a:ext>
          </a:extLst>
        </p:spPr>
      </p:cxnSp>
      <p:sp>
        <p:nvSpPr>
          <p:cNvPr id="66" name="TextBox 1"/>
          <p:cNvSpPr txBox="1"/>
          <p:nvPr/>
        </p:nvSpPr>
        <p:spPr>
          <a:xfrm>
            <a:off x="2311397" y="501700"/>
            <a:ext cx="7528043" cy="584775"/>
          </a:xfrm>
          <a:prstGeom prst="rect">
            <a:avLst/>
          </a:prstGeom>
          <a:noFill/>
          <a:effectLst>
            <a:reflection blurRad="6350" stA="50000" endA="300" endPos="38500" dist="50800" dir="5400000" sy="-100000" algn="bl" rotWithShape="0"/>
          </a:effectLst>
        </p:spPr>
        <p:txBody>
          <a:bodyPr wrap="square" rtlCol="0">
            <a:spAutoFit/>
          </a:bodyPr>
          <a:lstStyle/>
          <a:p>
            <a:r>
              <a:rPr lang="en-US" altLang="zh-CN" sz="3200" b="1" dirty="0" smtClean="0">
                <a:solidFill>
                  <a:srgbClr val="1353A2"/>
                </a:solidFill>
                <a:latin typeface="楷体" panose="02010609060101010101" pitchFamily="49" charset="-122"/>
                <a:ea typeface="楷体" panose="02010609060101010101" pitchFamily="49" charset="-122"/>
                <a:sym typeface="Wingdings" panose="05000000000000000000"/>
              </a:rPr>
              <a:t></a:t>
            </a:r>
            <a:r>
              <a:rPr lang="zh-CN" altLang="zh-CN" sz="3200" b="1" dirty="0">
                <a:solidFill>
                  <a:srgbClr val="1353A2"/>
                </a:solidFill>
                <a:latin typeface="楷体" panose="02010609060101010101" pitchFamily="49" charset="-122"/>
                <a:ea typeface="楷体" panose="02010609060101010101" pitchFamily="49" charset="-122"/>
              </a:rPr>
              <a:t>多学一招</a:t>
            </a:r>
            <a:r>
              <a:rPr lang="zh-CN" altLang="zh-CN" sz="3200" b="1" dirty="0" smtClean="0">
                <a:solidFill>
                  <a:srgbClr val="1353A2"/>
                </a:solidFill>
                <a:latin typeface="楷体" panose="02010609060101010101" pitchFamily="49" charset="-122"/>
                <a:ea typeface="楷体" panose="02010609060101010101" pitchFamily="49" charset="-122"/>
              </a:rPr>
              <a:t>：</a:t>
            </a:r>
            <a:r>
              <a:rPr lang="en-US" altLang="zh-CN" sz="3200" b="1" dirty="0" smtClean="0">
                <a:solidFill>
                  <a:srgbClr val="1353A2"/>
                </a:solidFill>
                <a:latin typeface="楷体" panose="02010609060101010101" pitchFamily="49" charset="-122"/>
                <a:ea typeface="楷体" panose="02010609060101010101" pitchFamily="49" charset="-122"/>
              </a:rPr>
              <a:t>WASC</a:t>
            </a:r>
            <a:r>
              <a:rPr lang="zh-CN" altLang="en-US" sz="3200" b="1" dirty="0" smtClean="0">
                <a:solidFill>
                  <a:srgbClr val="1353A2"/>
                </a:solidFill>
                <a:latin typeface="楷体" panose="02010609060101010101" pitchFamily="49" charset="-122"/>
                <a:ea typeface="楷体" panose="02010609060101010101" pitchFamily="49" charset="-122"/>
              </a:rPr>
              <a:t>和</a:t>
            </a:r>
            <a:r>
              <a:rPr lang="en-US" altLang="zh-CN" sz="3200" b="1" dirty="0" smtClean="0">
                <a:solidFill>
                  <a:srgbClr val="1353A2"/>
                </a:solidFill>
                <a:latin typeface="楷体" panose="02010609060101010101" pitchFamily="49" charset="-122"/>
                <a:ea typeface="楷体" panose="02010609060101010101" pitchFamily="49" charset="-122"/>
              </a:rPr>
              <a:t>OWASP</a:t>
            </a:r>
            <a:endParaRPr lang="zh-CN" altLang="zh-CN" sz="3200" b="1" dirty="0">
              <a:solidFill>
                <a:srgbClr val="1353A2"/>
              </a:solidFill>
              <a:latin typeface="楷体" panose="02010609060101010101" pitchFamily="49" charset="-122"/>
              <a:ea typeface="楷体" panose="02010609060101010101" pitchFamily="49" charset="-122"/>
            </a:endParaRPr>
          </a:p>
        </p:txBody>
      </p:sp>
      <p:sp>
        <p:nvSpPr>
          <p:cNvPr id="7" name="内容占位符 2"/>
          <p:cNvSpPr txBox="1"/>
          <p:nvPr/>
        </p:nvSpPr>
        <p:spPr>
          <a:xfrm>
            <a:off x="5833165" y="1598936"/>
            <a:ext cx="5478091" cy="417194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OWASP</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是</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Open Web Application Security Project</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（开放式</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Web</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应用程序安全项目）的缩写，该组织致力于发现和解决不安全</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Web</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应用的根本原因，它最重要的项目之一就是总结当前</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Web</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应用程序最常见的攻击手段，并且按照攻击发生的概率进行排序更新。</a:t>
            </a:r>
            <a:endPar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endParaRPr>
          </a:p>
          <a:p>
            <a:pPr marL="0" indent="0" eaLnBrk="1" hangingPunct="1">
              <a:lnSpc>
                <a:spcPct val="150000"/>
              </a:lnSpc>
              <a:spcBef>
                <a:spcPct val="0"/>
              </a:spcBef>
              <a:buNone/>
              <a:defRPr/>
            </a:pPr>
            <a:endPar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endParaRPr>
          </a:p>
        </p:txBody>
      </p:sp>
      <p:pic>
        <p:nvPicPr>
          <p:cNvPr id="212996"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554481" y="1723074"/>
            <a:ext cx="4124960" cy="37771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21" presetClass="entr" presetSubtype="1" fill="hold" nodeType="withEffect">
                                  <p:stCondLst>
                                    <p:cond delay="0"/>
                                  </p:stCondLst>
                                  <p:childTnLst>
                                    <p:set>
                                      <p:cBhvr>
                                        <p:cTn id="9" dur="1" fill="hold">
                                          <p:stCondLst>
                                            <p:cond delay="0"/>
                                          </p:stCondLst>
                                        </p:cTn>
                                        <p:tgtEl>
                                          <p:spTgt spid="212996"/>
                                        </p:tgtEl>
                                        <p:attrNameLst>
                                          <p:attrName>style.visibility</p:attrName>
                                        </p:attrNameLst>
                                      </p:cBhvr>
                                      <p:to>
                                        <p:strVal val="visible"/>
                                      </p:to>
                                    </p:set>
                                    <p:animEffect transition="in" filter="wheel(1)">
                                      <p:cBhvr>
                                        <p:cTn id="10" dur="2000"/>
                                        <p:tgtEl>
                                          <p:spTgt spid="2129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5.3.1 </a:t>
            </a:r>
            <a:r>
              <a:rPr lang="zh-CN" altLang="en-US" sz="3200" b="1" dirty="0" smtClean="0">
                <a:solidFill>
                  <a:srgbClr val="1353A2"/>
                </a:solidFill>
                <a:latin typeface="微软雅黑" panose="020B0503020204020204" pitchFamily="34" charset="-122"/>
                <a:ea typeface="微软雅黑" panose="020B0503020204020204" pitchFamily="34" charset="-122"/>
              </a:rPr>
              <a:t>什么是渗透测试</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4" name="组合 3"/>
          <p:cNvGrpSpPr/>
          <p:nvPr/>
        </p:nvGrpSpPr>
        <p:grpSpPr>
          <a:xfrm>
            <a:off x="2589556" y="1174432"/>
            <a:ext cx="7682204" cy="5277167"/>
            <a:chOff x="2589556" y="1174432"/>
            <a:chExt cx="7682204" cy="5277167"/>
          </a:xfrm>
        </p:grpSpPr>
        <p:pic>
          <p:nvPicPr>
            <p:cNvPr id="214019"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589556" y="1174432"/>
              <a:ext cx="7682204" cy="52771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内容占位符 2"/>
            <p:cNvSpPr txBox="1"/>
            <p:nvPr/>
          </p:nvSpPr>
          <p:spPr>
            <a:xfrm>
              <a:off x="4798059" y="1288520"/>
              <a:ext cx="5372101" cy="276532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err="1"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渗透测试</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是利用模拟黑客攻击的方式，评估</a:t>
              </a:r>
              <a:r>
                <a:rPr lang="en-US" altLang="zh-CN" sz="2400" dirty="0" err="1">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计算机网络系统</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安全性能的一种方法。这个过程是站在攻击者角度对系统的任何弱点、技术缺陷或漏洞的主动分析，并且有条件地主动利用安全漏洞。</a:t>
              </a: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6" name="图片 5"/>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5.3.1 </a:t>
            </a:r>
            <a:r>
              <a:rPr lang="zh-CN" altLang="en-US" sz="3200" b="1" dirty="0" smtClean="0">
                <a:solidFill>
                  <a:srgbClr val="1353A2"/>
                </a:solidFill>
                <a:latin typeface="微软雅黑" panose="020B0503020204020204" pitchFamily="34" charset="-122"/>
                <a:ea typeface="微软雅黑" panose="020B0503020204020204" pitchFamily="34" charset="-122"/>
              </a:rPr>
              <a:t>什么是渗透测试</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4790438" y="2274041"/>
            <a:ext cx="6477002" cy="251132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渗透测试特点：</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渗透</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测试是一个渐进的并且逐步深入的过程。</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渗透</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测试是选择不影响业务系统正常运行的攻击方法进行的测试</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14020"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42463" y="1517968"/>
            <a:ext cx="2558417" cy="42183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par>
                                <p:cTn id="8" presetID="42" presetClass="entr" presetSubtype="0" fill="hold" nodeType="withEffect">
                                  <p:stCondLst>
                                    <p:cond delay="0"/>
                                  </p:stCondLst>
                                  <p:childTnLst>
                                    <p:set>
                                      <p:cBhvr>
                                        <p:cTn id="9" dur="1" fill="hold">
                                          <p:stCondLst>
                                            <p:cond delay="0"/>
                                          </p:stCondLst>
                                        </p:cTn>
                                        <p:tgtEl>
                                          <p:spTgt spid="214020"/>
                                        </p:tgtEl>
                                        <p:attrNameLst>
                                          <p:attrName>style.visibility</p:attrName>
                                        </p:attrNameLst>
                                      </p:cBhvr>
                                      <p:to>
                                        <p:strVal val="visible"/>
                                      </p:to>
                                    </p:set>
                                    <p:animEffect transition="in" filter="fade">
                                      <p:cBhvr>
                                        <p:cTn id="10" dur="1000"/>
                                        <p:tgtEl>
                                          <p:spTgt spid="214020"/>
                                        </p:tgtEl>
                                      </p:cBhvr>
                                    </p:animEffect>
                                    <p:anim calcmode="lin" valueType="num">
                                      <p:cBhvr>
                                        <p:cTn id="11" dur="1000" fill="hold"/>
                                        <p:tgtEl>
                                          <p:spTgt spid="214020"/>
                                        </p:tgtEl>
                                        <p:attrNameLst>
                                          <p:attrName>ppt_x</p:attrName>
                                        </p:attrNameLst>
                                      </p:cBhvr>
                                      <p:tavLst>
                                        <p:tav tm="0">
                                          <p:val>
                                            <p:strVal val="#ppt_x"/>
                                          </p:val>
                                        </p:tav>
                                        <p:tav tm="100000">
                                          <p:val>
                                            <p:strVal val="#ppt_x"/>
                                          </p:val>
                                        </p:tav>
                                      </p:tavLst>
                                    </p:anim>
                                    <p:anim calcmode="lin" valueType="num">
                                      <p:cBhvr>
                                        <p:cTn id="12" dur="1000" fill="hold"/>
                                        <p:tgtEl>
                                          <p:spTgt spid="2140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5.3.2 </a:t>
            </a:r>
            <a:r>
              <a:rPr lang="zh-CN" altLang="en-US" sz="3200" b="1" dirty="0" smtClean="0">
                <a:solidFill>
                  <a:srgbClr val="1353A2"/>
                </a:solidFill>
                <a:latin typeface="微软雅黑" panose="020B0503020204020204" pitchFamily="34" charset="-122"/>
                <a:ea typeface="微软雅黑" panose="020B0503020204020204" pitchFamily="34" charset="-122"/>
              </a:rPr>
              <a:t>渗透测试流程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1249680" y="1298681"/>
            <a:ext cx="4439920" cy="723159"/>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渗透测试流程主要步骤如下：</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6" name="对象 5"/>
          <p:cNvGraphicFramePr>
            <a:graphicFrameLocks noChangeAspect="1"/>
          </p:cNvGraphicFramePr>
          <p:nvPr/>
        </p:nvGraphicFramePr>
        <p:xfrm>
          <a:off x="2504438" y="2418080"/>
          <a:ext cx="8024829" cy="2529840"/>
        </p:xfrm>
        <a:graphic>
          <a:graphicData uri="http://schemas.openxmlformats.org/presentationml/2006/ole">
            <mc:AlternateContent xmlns:mc="http://schemas.openxmlformats.org/markup-compatibility/2006">
              <mc:Choice xmlns:v="urn:schemas-microsoft-com:vml" Requires="v">
                <p:oleObj spid="_x0000_s215057" name="Visio" r:id="rId1" imgW="6743700" imgH="2133600" progId="Visio.Drawing.11">
                  <p:embed/>
                </p:oleObj>
              </mc:Choice>
              <mc:Fallback>
                <p:oleObj name="Visio" r:id="rId1" imgW="6743700" imgH="2133600" progId="Visio.Drawing.11">
                  <p:embed/>
                  <p:pic>
                    <p:nvPicPr>
                      <p:cNvPr id="0" name="Object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04438" y="2418080"/>
                        <a:ext cx="8024829" cy="2529840"/>
                      </a:xfrm>
                      <a:prstGeom prst="rect">
                        <a:avLst/>
                      </a:prstGeom>
                      <a:noFill/>
                    </p:spPr>
                  </p:pic>
                </p:oleObj>
              </mc:Fallback>
            </mc:AlternateContent>
          </a:graphicData>
        </a:graphic>
      </p:graphicFrame>
      <p:pic>
        <p:nvPicPr>
          <p:cNvPr id="7" name="图片 6"/>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randombar(horizontal)">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534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992448" y="2901633"/>
            <a:ext cx="5446664" cy="3316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5.1.1 </a:t>
            </a:r>
            <a:r>
              <a:rPr lang="zh-CN" altLang="en-US" sz="3200" b="1" dirty="0" smtClean="0">
                <a:solidFill>
                  <a:srgbClr val="1353A2"/>
                </a:solidFill>
                <a:latin typeface="微软雅黑" panose="020B0503020204020204" pitchFamily="34" charset="-122"/>
                <a:ea typeface="微软雅黑" panose="020B0503020204020204" pitchFamily="34" charset="-122"/>
              </a:rPr>
              <a:t>什么是安全测试</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3" name="内容占位符 2"/>
          <p:cNvSpPr txBox="1"/>
          <p:nvPr/>
        </p:nvSpPr>
        <p:spPr>
          <a:xfrm>
            <a:off x="1587498" y="1362084"/>
            <a:ext cx="9740901" cy="197039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常规测试与安全测试的不同：</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）测试目标不同</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普通测试以发现</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Bug</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为目标；安全测试以发现安全隐患为目标</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par>
                          <p:cTn id="8" fill="hold">
                            <p:stCondLst>
                              <p:cond delay="500"/>
                            </p:stCondLst>
                            <p:childTnLst>
                              <p:par>
                                <p:cTn id="9" presetID="23" presetClass="entr" presetSubtype="16" fill="hold" nodeType="afterEffect">
                                  <p:stCondLst>
                                    <p:cond delay="0"/>
                                  </p:stCondLst>
                                  <p:childTnLst>
                                    <p:set>
                                      <p:cBhvr>
                                        <p:cTn id="10" dur="1" fill="hold">
                                          <p:stCondLst>
                                            <p:cond delay="0"/>
                                          </p:stCondLst>
                                        </p:cTn>
                                        <p:tgtEl>
                                          <p:spTgt spid="185346"/>
                                        </p:tgtEl>
                                        <p:attrNameLst>
                                          <p:attrName>style.visibility</p:attrName>
                                        </p:attrNameLst>
                                      </p:cBhvr>
                                      <p:to>
                                        <p:strVal val="visible"/>
                                      </p:to>
                                    </p:set>
                                    <p:anim calcmode="lin" valueType="num">
                                      <p:cBhvr>
                                        <p:cTn id="11" dur="500" fill="hold"/>
                                        <p:tgtEl>
                                          <p:spTgt spid="185346"/>
                                        </p:tgtEl>
                                        <p:attrNameLst>
                                          <p:attrName>ppt_w</p:attrName>
                                        </p:attrNameLst>
                                      </p:cBhvr>
                                      <p:tavLst>
                                        <p:tav tm="0">
                                          <p:val>
                                            <p:fltVal val="0"/>
                                          </p:val>
                                        </p:tav>
                                        <p:tav tm="100000">
                                          <p:val>
                                            <p:strVal val="#ppt_w"/>
                                          </p:val>
                                        </p:tav>
                                      </p:tavLst>
                                    </p:anim>
                                    <p:anim calcmode="lin" valueType="num">
                                      <p:cBhvr>
                                        <p:cTn id="12" dur="500" fill="hold"/>
                                        <p:tgtEl>
                                          <p:spTgt spid="18534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0163"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319520" y="2213079"/>
            <a:ext cx="4400100" cy="31045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5.3.2 </a:t>
            </a:r>
            <a:r>
              <a:rPr lang="zh-CN" altLang="en-US" sz="3200" b="1" dirty="0" smtClean="0">
                <a:solidFill>
                  <a:srgbClr val="1353A2"/>
                </a:solidFill>
                <a:latin typeface="微软雅黑" panose="020B0503020204020204" pitchFamily="34" charset="-122"/>
                <a:ea typeface="微软雅黑" panose="020B0503020204020204" pitchFamily="34" charset="-122"/>
              </a:rPr>
              <a:t>渗透测试流程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2072640" y="2438558"/>
            <a:ext cx="4643120" cy="2653559"/>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）明确目标</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确定</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需求</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确定</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客户要求渗透测试的</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范围</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确定</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渗透测试</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规则。</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6" name="图片 5"/>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220163"/>
                                        </p:tgtEl>
                                        <p:attrNameLst>
                                          <p:attrName>style.visibility</p:attrName>
                                        </p:attrNameLst>
                                      </p:cBhvr>
                                      <p:to>
                                        <p:strVal val="visible"/>
                                      </p:to>
                                    </p:set>
                                    <p:animEffect transition="in" filter="wipe(down)">
                                      <p:cBhvr>
                                        <p:cTn id="11" dur="500"/>
                                        <p:tgtEl>
                                          <p:spTgt spid="2201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5.3.2 </a:t>
            </a:r>
            <a:r>
              <a:rPr lang="zh-CN" altLang="en-US" sz="3200" b="1" dirty="0" smtClean="0">
                <a:solidFill>
                  <a:srgbClr val="1353A2"/>
                </a:solidFill>
                <a:latin typeface="微软雅黑" panose="020B0503020204020204" pitchFamily="34" charset="-122"/>
                <a:ea typeface="微软雅黑" panose="020B0503020204020204" pitchFamily="34" charset="-122"/>
              </a:rPr>
              <a:t>渗透测试流程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2072640" y="1879758"/>
            <a:ext cx="9072880" cy="343392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）收集信息</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信息收集阶段要尽量收集关于项目软件的各种信息，例如，对于一个</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应用程序，要收集脚本类型、服务器类型、数据库类型以及项目所用到的框架、开源软件等。信息收集对于渗透测试来说非常重要，只有掌握目标程序足够多的信息，才能更好地进行漏洞检测。</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6" name="图片 5"/>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5.3.2 </a:t>
            </a:r>
            <a:r>
              <a:rPr lang="zh-CN" altLang="en-US" sz="3200" b="1" dirty="0" smtClean="0">
                <a:solidFill>
                  <a:srgbClr val="1353A2"/>
                </a:solidFill>
                <a:latin typeface="微软雅黑" panose="020B0503020204020204" pitchFamily="34" charset="-122"/>
                <a:ea typeface="微软雅黑" panose="020B0503020204020204" pitchFamily="34" charset="-122"/>
              </a:rPr>
              <a:t>渗透测试流程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2072640" y="1473358"/>
            <a:ext cx="9072880" cy="413496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信息</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收集的方式可分为两种：</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主动</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收集</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：通过直接访问、扫描网站等方式收集想要的信息，这种方式可以收集的信息比较多，但是访问者的操作行为会被目标主机记录。</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被动</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收集</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：利用第三方服务对目标进行了解，如上网搜索相关信息。这种方式获取的信息相对较少且不够直接，但目标主机不会发现测试人员的行为。</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6" name="图片 5"/>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5.3.2 </a:t>
            </a:r>
            <a:r>
              <a:rPr lang="zh-CN" altLang="en-US" sz="3200" b="1" dirty="0" smtClean="0">
                <a:solidFill>
                  <a:srgbClr val="1353A2"/>
                </a:solidFill>
                <a:latin typeface="微软雅黑" panose="020B0503020204020204" pitchFamily="34" charset="-122"/>
                <a:ea typeface="微软雅黑" panose="020B0503020204020204" pitchFamily="34" charset="-122"/>
              </a:rPr>
              <a:t>渗透测试流程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6146800" y="2286158"/>
            <a:ext cx="4968240" cy="271256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）扫描漏洞</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这一阶段，综合分析收集到的信息，借助扫描工具对目标程序进行扫描，查找存在的安全漏洞。</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22118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311398" y="1558925"/>
            <a:ext cx="3314700" cy="3943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图片 5"/>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21186"/>
                                        </p:tgtEl>
                                        <p:attrNameLst>
                                          <p:attrName>style.visibility</p:attrName>
                                        </p:attrNameLst>
                                      </p:cBhvr>
                                      <p:to>
                                        <p:strVal val="visible"/>
                                      </p:to>
                                    </p:set>
                                    <p:animEffect transition="in" filter="wipe(up)">
                                      <p:cBhvr>
                                        <p:cTn id="7" dur="500"/>
                                        <p:tgtEl>
                                          <p:spTgt spid="221186"/>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up)">
                                      <p:cBhvr>
                                        <p:cTn id="1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5.3.2 </a:t>
            </a:r>
            <a:r>
              <a:rPr lang="zh-CN" altLang="en-US" sz="3200" b="1" dirty="0" smtClean="0">
                <a:solidFill>
                  <a:srgbClr val="1353A2"/>
                </a:solidFill>
                <a:latin typeface="微软雅黑" panose="020B0503020204020204" pitchFamily="34" charset="-122"/>
                <a:ea typeface="微软雅黑" panose="020B0503020204020204" pitchFamily="34" charset="-122"/>
              </a:rPr>
              <a:t>渗透测试流程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1737360" y="1595278"/>
            <a:ext cx="4968240" cy="408416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）验证漏洞</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扫描漏洞阶段，测试人员会得到很多关于目标程序的安全漏洞，但这些漏洞有误报，需要测试人员结合实际情况，搭建模拟测试环境对这些安全漏洞进行验证。被确认的安全漏洞才能被利用执行攻击。</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22221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140575" y="2156221"/>
            <a:ext cx="3600450" cy="2962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图片 5"/>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222210"/>
                                        </p:tgtEl>
                                        <p:attrNameLst>
                                          <p:attrName>style.visibility</p:attrName>
                                        </p:attrNameLst>
                                      </p:cBhvr>
                                      <p:to>
                                        <p:strVal val="visible"/>
                                      </p:to>
                                    </p:set>
                                    <p:animEffect transition="in" filter="fade">
                                      <p:cBhvr>
                                        <p:cTn id="11" dur="1000"/>
                                        <p:tgtEl>
                                          <p:spTgt spid="222210"/>
                                        </p:tgtEl>
                                      </p:cBhvr>
                                    </p:animEffect>
                                    <p:anim calcmode="lin" valueType="num">
                                      <p:cBhvr>
                                        <p:cTn id="12" dur="1000" fill="hold"/>
                                        <p:tgtEl>
                                          <p:spTgt spid="222210"/>
                                        </p:tgtEl>
                                        <p:attrNameLst>
                                          <p:attrName>ppt_x</p:attrName>
                                        </p:attrNameLst>
                                      </p:cBhvr>
                                      <p:tavLst>
                                        <p:tav tm="0">
                                          <p:val>
                                            <p:strVal val="#ppt_x"/>
                                          </p:val>
                                        </p:tav>
                                        <p:tav tm="100000">
                                          <p:val>
                                            <p:strVal val="#ppt_x"/>
                                          </p:val>
                                        </p:tav>
                                      </p:tavLst>
                                    </p:anim>
                                    <p:anim calcmode="lin" valueType="num">
                                      <p:cBhvr>
                                        <p:cTn id="13" dur="1000" fill="hold"/>
                                        <p:tgtEl>
                                          <p:spTgt spid="2222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5.3.2 </a:t>
            </a:r>
            <a:r>
              <a:rPr lang="zh-CN" altLang="en-US" sz="3200" b="1" dirty="0" smtClean="0">
                <a:solidFill>
                  <a:srgbClr val="1353A2"/>
                </a:solidFill>
                <a:latin typeface="微软雅黑" panose="020B0503020204020204" pitchFamily="34" charset="-122"/>
                <a:ea typeface="微软雅黑" panose="020B0503020204020204" pitchFamily="34" charset="-122"/>
              </a:rPr>
              <a:t>渗透测试流程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1737360" y="1595278"/>
            <a:ext cx="9621520" cy="408416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5</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）分析信息</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经过</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验证的安全漏洞就可以被利用起来向目标程序发起攻击，但是不同的安全漏洞，攻击机制并不相同，针对不同的安全漏洞需要进一步分析，包括安全漏洞原理、可利用的工具、目标程序检测机制、攻击是否可以绕过防火墙等，制定一个详细精密的攻击计划，这样才能保证测试顺利执行</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6" name="图片 5"/>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323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26820" y="1987430"/>
            <a:ext cx="4692077" cy="32998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5.3.2 </a:t>
            </a:r>
            <a:r>
              <a:rPr lang="zh-CN" altLang="en-US" sz="3200" b="1" dirty="0" smtClean="0">
                <a:solidFill>
                  <a:srgbClr val="1353A2"/>
                </a:solidFill>
                <a:latin typeface="微软雅黑" panose="020B0503020204020204" pitchFamily="34" charset="-122"/>
                <a:ea typeface="微软雅黑" panose="020B0503020204020204" pitchFamily="34" charset="-122"/>
              </a:rPr>
              <a:t>渗透测试流程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5557520" y="1595278"/>
            <a:ext cx="5801360" cy="408416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6</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）渗透攻击</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渗透</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攻击就是对目标程序发起真正的攻击，达到测试目的，如获取用户帐号密码、截取目标程序传输的数据、控制目标主机等。一般渗透测试是一次性测试，攻击完成之后要执行清理工作，删除系统日志、程序日志等，擦除进入系统的痕迹。</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6" name="图片 5"/>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par>
                          <p:cTn id="8" fill="hold">
                            <p:stCondLst>
                              <p:cond delay="500"/>
                            </p:stCondLst>
                            <p:childTnLst>
                              <p:par>
                                <p:cTn id="9" presetID="23" presetClass="entr" presetSubtype="16" fill="hold" nodeType="afterEffect">
                                  <p:stCondLst>
                                    <p:cond delay="0"/>
                                  </p:stCondLst>
                                  <p:childTnLst>
                                    <p:set>
                                      <p:cBhvr>
                                        <p:cTn id="10" dur="1" fill="hold">
                                          <p:stCondLst>
                                            <p:cond delay="0"/>
                                          </p:stCondLst>
                                        </p:cTn>
                                        <p:tgtEl>
                                          <p:spTgt spid="223234"/>
                                        </p:tgtEl>
                                        <p:attrNameLst>
                                          <p:attrName>style.visibility</p:attrName>
                                        </p:attrNameLst>
                                      </p:cBhvr>
                                      <p:to>
                                        <p:strVal val="visible"/>
                                      </p:to>
                                    </p:set>
                                    <p:anim calcmode="lin" valueType="num">
                                      <p:cBhvr>
                                        <p:cTn id="11" dur="500" fill="hold"/>
                                        <p:tgtEl>
                                          <p:spTgt spid="223234"/>
                                        </p:tgtEl>
                                        <p:attrNameLst>
                                          <p:attrName>ppt_w</p:attrName>
                                        </p:attrNameLst>
                                      </p:cBhvr>
                                      <p:tavLst>
                                        <p:tav tm="0">
                                          <p:val>
                                            <p:fltVal val="0"/>
                                          </p:val>
                                        </p:tav>
                                        <p:tav tm="100000">
                                          <p:val>
                                            <p:strVal val="#ppt_w"/>
                                          </p:val>
                                        </p:tav>
                                      </p:tavLst>
                                    </p:anim>
                                    <p:anim calcmode="lin" valueType="num">
                                      <p:cBhvr>
                                        <p:cTn id="12" dur="500" fill="hold"/>
                                        <p:tgtEl>
                                          <p:spTgt spid="22323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5.3.2 </a:t>
            </a:r>
            <a:r>
              <a:rPr lang="zh-CN" altLang="en-US" sz="3200" b="1" dirty="0" smtClean="0">
                <a:solidFill>
                  <a:srgbClr val="1353A2"/>
                </a:solidFill>
                <a:latin typeface="微软雅黑" panose="020B0503020204020204" pitchFamily="34" charset="-122"/>
                <a:ea typeface="微软雅黑" panose="020B0503020204020204" pitchFamily="34" charset="-122"/>
              </a:rPr>
              <a:t>渗透测试流程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6395718" y="2479198"/>
            <a:ext cx="3667760" cy="293608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7</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）整理信息</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渗透</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攻击完成之后，整理攻击所获得的信息，为后面编写测试报告提供依据。</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22425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726247" y="1249622"/>
            <a:ext cx="3346132" cy="45417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图片 5"/>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24258"/>
                                        </p:tgtEl>
                                        <p:attrNameLst>
                                          <p:attrName>style.visibility</p:attrName>
                                        </p:attrNameLst>
                                      </p:cBhvr>
                                      <p:to>
                                        <p:strVal val="visible"/>
                                      </p:to>
                                    </p:set>
                                    <p:animEffect transition="in" filter="fade">
                                      <p:cBhvr>
                                        <p:cTn id="7" dur="1000"/>
                                        <p:tgtEl>
                                          <p:spTgt spid="224258"/>
                                        </p:tgtEl>
                                      </p:cBhvr>
                                    </p:animEffect>
                                    <p:anim calcmode="lin" valueType="num">
                                      <p:cBhvr>
                                        <p:cTn id="8" dur="1000" fill="hold"/>
                                        <p:tgtEl>
                                          <p:spTgt spid="224258"/>
                                        </p:tgtEl>
                                        <p:attrNameLst>
                                          <p:attrName>ppt_x</p:attrName>
                                        </p:attrNameLst>
                                      </p:cBhvr>
                                      <p:tavLst>
                                        <p:tav tm="0">
                                          <p:val>
                                            <p:strVal val="#ppt_x"/>
                                          </p:val>
                                        </p:tav>
                                        <p:tav tm="100000">
                                          <p:val>
                                            <p:strVal val="#ppt_x"/>
                                          </p:val>
                                        </p:tav>
                                      </p:tavLst>
                                    </p:anim>
                                    <p:anim calcmode="lin" valueType="num">
                                      <p:cBhvr>
                                        <p:cTn id="9" dur="1000" fill="hold"/>
                                        <p:tgtEl>
                                          <p:spTgt spid="22425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up)">
                                      <p:cBhvr>
                                        <p:cTn id="1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5.3.2 </a:t>
            </a:r>
            <a:r>
              <a:rPr lang="zh-CN" altLang="en-US" sz="3200" b="1" dirty="0" smtClean="0">
                <a:solidFill>
                  <a:srgbClr val="1353A2"/>
                </a:solidFill>
                <a:latin typeface="微软雅黑" panose="020B0503020204020204" pitchFamily="34" charset="-122"/>
                <a:ea typeface="微软雅黑" panose="020B0503020204020204" pitchFamily="34" charset="-122"/>
              </a:rPr>
              <a:t>渗透测试流程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1798316" y="1442878"/>
            <a:ext cx="4912362" cy="449056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8</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）编写测试报告</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完成之后要编写测试报告，阐述项目安全测试目标、信息收集方式、漏洞扫描工具以及漏洞情况、攻击计划、实际攻击结果、测试过程中遇到的问题等，此外，还要对目标程序存在的漏洞进行分析，提供安全有效的解决办法。</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9" name="组合 8"/>
          <p:cNvGrpSpPr/>
          <p:nvPr/>
        </p:nvGrpSpPr>
        <p:grpSpPr>
          <a:xfrm>
            <a:off x="7061200" y="2052956"/>
            <a:ext cx="4626693" cy="3291204"/>
            <a:chOff x="7061200" y="2052956"/>
            <a:chExt cx="4626693" cy="3291204"/>
          </a:xfrm>
        </p:grpSpPr>
        <p:pic>
          <p:nvPicPr>
            <p:cNvPr id="1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061200" y="2052956"/>
              <a:ext cx="4626693" cy="32912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内容占位符 2"/>
            <p:cNvSpPr txBox="1"/>
            <p:nvPr/>
          </p:nvSpPr>
          <p:spPr>
            <a:xfrm rot="17922871">
              <a:off x="7995486" y="3365422"/>
              <a:ext cx="1647753" cy="7072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8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测试报告</a:t>
              </a:r>
              <a:endParaRPr lang="en-US" altLang="zh-CN" sz="28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6" name="图片 5"/>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par>
                                <p:cTn id="8" presetID="42"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1000"/>
                                        <p:tgtEl>
                                          <p:spTgt spid="9"/>
                                        </p:tgtEl>
                                      </p:cBhvr>
                                    </p:animEffect>
                                    <p:anim calcmode="lin" valueType="num">
                                      <p:cBhvr>
                                        <p:cTn id="11" dur="1000" fill="hold"/>
                                        <p:tgtEl>
                                          <p:spTgt spid="9"/>
                                        </p:tgtEl>
                                        <p:attrNameLst>
                                          <p:attrName>ppt_x</p:attrName>
                                        </p:attrNameLst>
                                      </p:cBhvr>
                                      <p:tavLst>
                                        <p:tav tm="0">
                                          <p:val>
                                            <p:strVal val="#ppt_x"/>
                                          </p:val>
                                        </p:tav>
                                        <p:tav tm="100000">
                                          <p:val>
                                            <p:strVal val="#ppt_x"/>
                                          </p:val>
                                        </p:tav>
                                      </p:tavLst>
                                    </p:anim>
                                    <p:anim calcmode="lin" valueType="num">
                                      <p:cBhvr>
                                        <p:cTn id="1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5.4 </a:t>
            </a:r>
            <a:r>
              <a:rPr lang="zh-CN" altLang="en-US" sz="3200" b="1" dirty="0" smtClean="0">
                <a:solidFill>
                  <a:srgbClr val="1353A2"/>
                </a:solidFill>
                <a:latin typeface="微软雅黑" panose="020B0503020204020204" pitchFamily="34" charset="-122"/>
                <a:ea typeface="微软雅黑" panose="020B0503020204020204" pitchFamily="34" charset="-122"/>
              </a:rPr>
              <a:t>常见安全测试工具</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5537196" y="2245518"/>
            <a:ext cx="5557524" cy="271256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a:buNone/>
            </a:pPr>
            <a:r>
              <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漏洞扫描工具——</a:t>
            </a:r>
            <a:r>
              <a:rPr lang="en-US" altLang="zh-CN" sz="2400" dirty="0" err="1">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AppScan</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IBM</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公司出的一款</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应用安全测试工具，它采用黑盒测试方式，可以扫描常见的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应用安全漏洞</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6" name="组合 5"/>
          <p:cNvGrpSpPr/>
          <p:nvPr/>
        </p:nvGrpSpPr>
        <p:grpSpPr>
          <a:xfrm>
            <a:off x="1834833" y="1358979"/>
            <a:ext cx="3110161" cy="4485640"/>
            <a:chOff x="1834833" y="1358979"/>
            <a:chExt cx="3110161" cy="4485640"/>
          </a:xfrm>
        </p:grpSpPr>
        <p:pic>
          <p:nvPicPr>
            <p:cNvPr id="225283"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34833" y="1358979"/>
              <a:ext cx="3110161" cy="44856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内容占位符 2"/>
            <p:cNvSpPr txBox="1"/>
            <p:nvPr/>
          </p:nvSpPr>
          <p:spPr>
            <a:xfrm rot="20986703">
              <a:off x="3487043" y="2919989"/>
              <a:ext cx="1372827" cy="55864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a:buNone/>
              </a:pPr>
              <a:r>
                <a:rPr lang="en-US" altLang="zh-CN" sz="2000" dirty="0" err="1"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AppScan</a:t>
              </a:r>
              <a:endParaRPr lang="zh-CN" altLang="zh-CN" sz="20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up)">
                                      <p:cBhvr>
                                        <p:cTn id="1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5.1.1 </a:t>
            </a:r>
            <a:r>
              <a:rPr lang="zh-CN" altLang="en-US" sz="3200" b="1" dirty="0" smtClean="0">
                <a:solidFill>
                  <a:srgbClr val="1353A2"/>
                </a:solidFill>
                <a:latin typeface="微软雅黑" panose="020B0503020204020204" pitchFamily="34" charset="-122"/>
                <a:ea typeface="微软雅黑" panose="020B0503020204020204" pitchFamily="34" charset="-122"/>
              </a:rPr>
              <a:t>什么是安全测试</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3" name="内容占位符 2"/>
          <p:cNvSpPr txBox="1"/>
          <p:nvPr/>
        </p:nvSpPr>
        <p:spPr>
          <a:xfrm>
            <a:off x="1587499" y="1362084"/>
            <a:ext cx="4589782" cy="411415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）假设条件不同</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普通测试假设导致问题的数据是用户不小心造成的，接口一般只考虑用户界面；安全测试假设导致问题的数据是攻击者处心积虑构造的，需要考虑所有可能的攻击途径</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8637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114676" y="1743075"/>
            <a:ext cx="3536861" cy="38855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par>
                                <p:cTn id="8" presetID="19" presetClass="entr" presetSubtype="10" fill="hold" nodeType="withEffect">
                                  <p:stCondLst>
                                    <p:cond delay="0"/>
                                  </p:stCondLst>
                                  <p:childTnLst>
                                    <p:set>
                                      <p:cBhvr>
                                        <p:cTn id="9" dur="1" fill="hold">
                                          <p:stCondLst>
                                            <p:cond delay="0"/>
                                          </p:stCondLst>
                                        </p:cTn>
                                        <p:tgtEl>
                                          <p:spTgt spid="186370"/>
                                        </p:tgtEl>
                                        <p:attrNameLst>
                                          <p:attrName>style.visibility</p:attrName>
                                        </p:attrNameLst>
                                      </p:cBhvr>
                                      <p:to>
                                        <p:strVal val="visible"/>
                                      </p:to>
                                    </p:set>
                                    <p:anim calcmode="lin" valueType="num">
                                      <p:cBhvr>
                                        <p:cTn id="10" dur="5000" fill="hold"/>
                                        <p:tgtEl>
                                          <p:spTgt spid="186370"/>
                                        </p:tgtEl>
                                        <p:attrNameLst>
                                          <p:attrName>ppt_w</p:attrName>
                                        </p:attrNameLst>
                                      </p:cBhvr>
                                      <p:tavLst>
                                        <p:tav tm="0" fmla="#ppt_w*sin(2.5*pi*$)">
                                          <p:val>
                                            <p:fltVal val="0"/>
                                          </p:val>
                                        </p:tav>
                                        <p:tav tm="100000">
                                          <p:val>
                                            <p:fltVal val="1"/>
                                          </p:val>
                                        </p:tav>
                                      </p:tavLst>
                                    </p:anim>
                                    <p:anim calcmode="lin" valueType="num">
                                      <p:cBhvr>
                                        <p:cTn id="11" dur="5000" fill="hold"/>
                                        <p:tgtEl>
                                          <p:spTgt spid="186370"/>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5.4 </a:t>
            </a:r>
            <a:r>
              <a:rPr lang="zh-CN" altLang="en-US" sz="3200" b="1" dirty="0" smtClean="0">
                <a:solidFill>
                  <a:srgbClr val="1353A2"/>
                </a:solidFill>
                <a:latin typeface="微软雅黑" panose="020B0503020204020204" pitchFamily="34" charset="-122"/>
                <a:ea typeface="微软雅黑" panose="020B0503020204020204" pitchFamily="34" charset="-122"/>
              </a:rPr>
              <a:t>常见安全测试工具</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7" name="组合 6"/>
          <p:cNvGrpSpPr/>
          <p:nvPr/>
        </p:nvGrpSpPr>
        <p:grpSpPr>
          <a:xfrm>
            <a:off x="3903980" y="1645364"/>
            <a:ext cx="6835140" cy="4034076"/>
            <a:chOff x="2847340" y="1645364"/>
            <a:chExt cx="6835140" cy="4034076"/>
          </a:xfrm>
        </p:grpSpPr>
        <p:pic>
          <p:nvPicPr>
            <p:cNvPr id="22630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847340" y="1645364"/>
              <a:ext cx="6835140" cy="40340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内容占位符 2"/>
            <p:cNvSpPr txBox="1"/>
            <p:nvPr/>
          </p:nvSpPr>
          <p:spPr>
            <a:xfrm>
              <a:off x="3556000" y="3017678"/>
              <a:ext cx="3383280" cy="233664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的扫描</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过程：</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2" action="ppaction://hlinksldjump"/>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2" action="ppaction://hlinksldjump"/>
                </a:rPr>
                <a:t>1</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2" action="ppaction://hlinksldjump"/>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2" action="ppaction://hlinksldjump"/>
                </a:rPr>
                <a:t>探测</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3" action="ppaction://hlinksldjump"/>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3" action="ppaction://hlinksldjump"/>
                </a:rPr>
                <a:t>2</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3" action="ppaction://hlinksldjump"/>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3" action="ppaction://hlinksldjump"/>
                </a:rPr>
                <a:t>测试</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4" action="ppaction://hlinksldjump"/>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4" action="ppaction://hlinksldjump"/>
                </a:rPr>
                <a:t>3</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4" action="ppaction://hlinksldjump"/>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4" action="ppaction://hlinksldjump"/>
                </a:rPr>
                <a:t>扫描</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6" name="图片 5"/>
          <p:cNvPicPr>
            <a:picLocks noChangeAspect="1"/>
          </p:cNvPicPr>
          <p:nvPr>
            <p:custDataLst>
              <p:tags r:id="rId5"/>
            </p:custDataLst>
          </p:nvPr>
        </p:nvPicPr>
        <p:blipFill>
          <a:blip r:embed="rId6"/>
          <a:stretch>
            <a:fillRect/>
          </a:stretch>
        </p:blipFill>
        <p:spPr>
          <a:xfrm>
            <a:off x="8632825" y="0"/>
            <a:ext cx="3138805" cy="1038225"/>
          </a:xfrm>
          <a:prstGeom prst="rect">
            <a:avLst/>
          </a:prstGeom>
        </p:spPr>
      </p:pic>
    </p:spTree>
    <p:custDataLst>
      <p:tags r:id="rId7"/>
    </p:custDataLst>
  </p:cSld>
  <p:clrMapOvr>
    <a:masterClrMapping/>
  </p:clrMapOvr>
  <p:transition spd="slow">
    <p:randomBar dir="vert"/>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5.4 </a:t>
            </a:r>
            <a:r>
              <a:rPr lang="zh-CN" altLang="en-US" sz="3200" b="1" dirty="0" smtClean="0">
                <a:solidFill>
                  <a:srgbClr val="1353A2"/>
                </a:solidFill>
                <a:latin typeface="微软雅黑" panose="020B0503020204020204" pitchFamily="34" charset="-122"/>
                <a:ea typeface="微软雅黑" panose="020B0503020204020204" pitchFamily="34" charset="-122"/>
              </a:rPr>
              <a:t>常见安全测试工具</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5984240" y="2103278"/>
            <a:ext cx="4866640" cy="332216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探测阶段，</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通过发送请求对站内的链接、表单等进行访问，根据响应信息检测目标程序可能存在的安全隐患，从而确定安全漏洞范围</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22733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365569" y="1547814"/>
            <a:ext cx="3901311" cy="39792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2">
            <a:hlinkClick r:id="rId2" action="ppaction://hlinksldjump"/>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40228" y="5586730"/>
            <a:ext cx="1419225"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图片 5"/>
          <p:cNvPicPr>
            <a:picLocks noChangeAspect="1"/>
          </p:cNvPicPr>
          <p:nvPr>
            <p:custDataLst>
              <p:tags r:id="rId4"/>
            </p:custDataLst>
          </p:nvPr>
        </p:nvPicPr>
        <p:blipFill>
          <a:blip r:embed="rId5"/>
          <a:stretch>
            <a:fillRect/>
          </a:stretch>
        </p:blipFill>
        <p:spPr>
          <a:xfrm>
            <a:off x="8632825" y="0"/>
            <a:ext cx="3138805" cy="1038225"/>
          </a:xfrm>
          <a:prstGeom prst="rect">
            <a:avLst/>
          </a:prstGeom>
        </p:spPr>
      </p:pic>
    </p:spTree>
    <p:custDataLst>
      <p:tags r:id="rId6"/>
    </p:custDataLst>
  </p:cSld>
  <p:clrMapOvr>
    <a:masterClrMapping/>
  </p:clrMapOvr>
  <p:transition spd="slow" advClick="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27330"/>
                                        </p:tgtEl>
                                        <p:attrNameLst>
                                          <p:attrName>style.visibility</p:attrName>
                                        </p:attrNameLst>
                                      </p:cBhvr>
                                      <p:to>
                                        <p:strVal val="visible"/>
                                      </p:to>
                                    </p:set>
                                    <p:animEffect transition="in" filter="fade">
                                      <p:cBhvr>
                                        <p:cTn id="7" dur="1000"/>
                                        <p:tgtEl>
                                          <p:spTgt spid="227330"/>
                                        </p:tgtEl>
                                      </p:cBhvr>
                                    </p:animEffect>
                                    <p:anim calcmode="lin" valueType="num">
                                      <p:cBhvr>
                                        <p:cTn id="8" dur="1000" fill="hold"/>
                                        <p:tgtEl>
                                          <p:spTgt spid="227330"/>
                                        </p:tgtEl>
                                        <p:attrNameLst>
                                          <p:attrName>ppt_x</p:attrName>
                                        </p:attrNameLst>
                                      </p:cBhvr>
                                      <p:tavLst>
                                        <p:tav tm="0">
                                          <p:val>
                                            <p:strVal val="#ppt_x"/>
                                          </p:val>
                                        </p:tav>
                                        <p:tav tm="100000">
                                          <p:val>
                                            <p:strVal val="#ppt_x"/>
                                          </p:val>
                                        </p:tav>
                                      </p:tavLst>
                                    </p:anim>
                                    <p:anim calcmode="lin" valueType="num">
                                      <p:cBhvr>
                                        <p:cTn id="9" dur="1000" fill="hold"/>
                                        <p:tgtEl>
                                          <p:spTgt spid="22733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up)">
                                      <p:cBhvr>
                                        <p:cTn id="13" dur="500"/>
                                        <p:tgtEl>
                                          <p:spTgt spid="13"/>
                                        </p:tgtEl>
                                      </p:cBhvr>
                                    </p:animEffect>
                                  </p:childTnLst>
                                </p:cTn>
                              </p:par>
                            </p:childTnLst>
                          </p:cTn>
                        </p:par>
                        <p:par>
                          <p:cTn id="14" fill="hold">
                            <p:stCondLst>
                              <p:cond delay="1500"/>
                            </p:stCondLst>
                            <p:childTnLst>
                              <p:par>
                                <p:cTn id="15" presetID="14" presetClass="entr" presetSubtype="10"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randombar(horizontal)">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29379"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654800" y="1930558"/>
            <a:ext cx="4460874" cy="39076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5.4 </a:t>
            </a:r>
            <a:r>
              <a:rPr lang="zh-CN" altLang="en-US" sz="3200" b="1" dirty="0" smtClean="0">
                <a:solidFill>
                  <a:srgbClr val="1353A2"/>
                </a:solidFill>
                <a:latin typeface="微软雅黑" panose="020B0503020204020204" pitchFamily="34" charset="-122"/>
                <a:ea typeface="微软雅黑" panose="020B0503020204020204" pitchFamily="34" charset="-122"/>
              </a:rPr>
              <a:t>常见安全测试工具</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2108200" y="1930558"/>
            <a:ext cx="5095240" cy="390763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测试阶段，</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对潜在的安全漏洞发起攻击。</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有一个内置的测试策略库，测试策略库可以针对相应的安全隐患检测规则生成对应的测试输入，</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就使用生成的测试输入对安全漏洞发起攻击</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0" name="Picture 2">
            <a:hlinkClick r:id="rId2" action="ppaction://hlinksldjump"/>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40228" y="5586730"/>
            <a:ext cx="1419225"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图片 5"/>
          <p:cNvPicPr>
            <a:picLocks noChangeAspect="1"/>
          </p:cNvPicPr>
          <p:nvPr>
            <p:custDataLst>
              <p:tags r:id="rId4"/>
            </p:custDataLst>
          </p:nvPr>
        </p:nvPicPr>
        <p:blipFill>
          <a:blip r:embed="rId5"/>
          <a:stretch>
            <a:fillRect/>
          </a:stretch>
        </p:blipFill>
        <p:spPr>
          <a:xfrm>
            <a:off x="8632825" y="0"/>
            <a:ext cx="3138805" cy="1038225"/>
          </a:xfrm>
          <a:prstGeom prst="rect">
            <a:avLst/>
          </a:prstGeom>
        </p:spPr>
      </p:pic>
    </p:spTree>
    <p:custDataLst>
      <p:tags r:id="rId6"/>
    </p:custDataLst>
  </p:cSld>
  <p:clrMapOvr>
    <a:masterClrMapping/>
  </p:clrMapOvr>
  <p:transition spd="slow" advClick="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229379"/>
                                        </p:tgtEl>
                                        <p:attrNameLst>
                                          <p:attrName>style.visibility</p:attrName>
                                        </p:attrNameLst>
                                      </p:cBhvr>
                                      <p:to>
                                        <p:strVal val="visible"/>
                                      </p:to>
                                    </p:set>
                                    <p:animEffect transition="in" filter="randombar(horizontal)">
                                      <p:cBhvr>
                                        <p:cTn id="11" dur="500"/>
                                        <p:tgtEl>
                                          <p:spTgt spid="229379"/>
                                        </p:tgtEl>
                                      </p:cBhvr>
                                    </p:animEffect>
                                  </p:childTnLst>
                                </p:cTn>
                              </p:par>
                            </p:childTnLst>
                          </p:cTn>
                        </p:par>
                        <p:par>
                          <p:cTn id="12" fill="hold">
                            <p:stCondLst>
                              <p:cond delay="1000"/>
                            </p:stCondLst>
                            <p:childTnLst>
                              <p:par>
                                <p:cTn id="13" presetID="14" presetClass="entr" presetSubtype="10"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randombar(horizontal)">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28353" name="Picture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671320" y="1459309"/>
            <a:ext cx="3947160" cy="4427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5.4 </a:t>
            </a:r>
            <a:r>
              <a:rPr lang="zh-CN" altLang="en-US" sz="3200" b="1" dirty="0" smtClean="0">
                <a:solidFill>
                  <a:srgbClr val="1353A2"/>
                </a:solidFill>
                <a:latin typeface="微软雅黑" panose="020B0503020204020204" pitchFamily="34" charset="-122"/>
                <a:ea typeface="微软雅黑" panose="020B0503020204020204" pitchFamily="34" charset="-122"/>
              </a:rPr>
              <a:t>常见安全测试工具</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6085840" y="1635918"/>
            <a:ext cx="4826000" cy="407400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扫描阶段，</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会检测目标程序对攻击的响应结果，并根据结果来确定探测到的安全漏洞是否是一个真正的安全漏洞，如果是一个真正的安全漏洞则根据其危险程度确定危险级别，为开发人员修复缺陷提供依据</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9" name="Picture 2">
            <a:hlinkClick r:id="rId2" action="ppaction://hlinksldjump"/>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40228" y="5586730"/>
            <a:ext cx="1419225"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图片 5"/>
          <p:cNvPicPr>
            <a:picLocks noChangeAspect="1"/>
          </p:cNvPicPr>
          <p:nvPr>
            <p:custDataLst>
              <p:tags r:id="rId4"/>
            </p:custDataLst>
          </p:nvPr>
        </p:nvPicPr>
        <p:blipFill>
          <a:blip r:embed="rId5"/>
          <a:stretch>
            <a:fillRect/>
          </a:stretch>
        </p:blipFill>
        <p:spPr>
          <a:xfrm>
            <a:off x="8632825" y="0"/>
            <a:ext cx="3138805" cy="1038225"/>
          </a:xfrm>
          <a:prstGeom prst="rect">
            <a:avLst/>
          </a:prstGeom>
        </p:spPr>
      </p:pic>
    </p:spTree>
    <p:custDataLst>
      <p:tags r:id="rId6"/>
    </p:custDataLst>
  </p:cSld>
  <p:clrMapOvr>
    <a:masterClrMapping/>
  </p:clrMapOvr>
  <p:transition spd="slow" advClick="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par>
                          <p:cTn id="8" fill="hold">
                            <p:stCondLst>
                              <p:cond delay="500"/>
                            </p:stCondLst>
                            <p:childTnLst>
                              <p:par>
                                <p:cTn id="9" presetID="55" presetClass="entr" presetSubtype="0" fill="hold" nodeType="afterEffect">
                                  <p:stCondLst>
                                    <p:cond delay="0"/>
                                  </p:stCondLst>
                                  <p:childTnLst>
                                    <p:set>
                                      <p:cBhvr>
                                        <p:cTn id="10" dur="1" fill="hold">
                                          <p:stCondLst>
                                            <p:cond delay="0"/>
                                          </p:stCondLst>
                                        </p:cTn>
                                        <p:tgtEl>
                                          <p:spTgt spid="228353"/>
                                        </p:tgtEl>
                                        <p:attrNameLst>
                                          <p:attrName>style.visibility</p:attrName>
                                        </p:attrNameLst>
                                      </p:cBhvr>
                                      <p:to>
                                        <p:strVal val="visible"/>
                                      </p:to>
                                    </p:set>
                                    <p:anim calcmode="lin" valueType="num">
                                      <p:cBhvr>
                                        <p:cTn id="11" dur="1000" fill="hold"/>
                                        <p:tgtEl>
                                          <p:spTgt spid="228353"/>
                                        </p:tgtEl>
                                        <p:attrNameLst>
                                          <p:attrName>ppt_w</p:attrName>
                                        </p:attrNameLst>
                                      </p:cBhvr>
                                      <p:tavLst>
                                        <p:tav tm="0">
                                          <p:val>
                                            <p:strVal val="#ppt_w*0.70"/>
                                          </p:val>
                                        </p:tav>
                                        <p:tav tm="100000">
                                          <p:val>
                                            <p:strVal val="#ppt_w"/>
                                          </p:val>
                                        </p:tav>
                                      </p:tavLst>
                                    </p:anim>
                                    <p:anim calcmode="lin" valueType="num">
                                      <p:cBhvr>
                                        <p:cTn id="12" dur="1000" fill="hold"/>
                                        <p:tgtEl>
                                          <p:spTgt spid="228353"/>
                                        </p:tgtEl>
                                        <p:attrNameLst>
                                          <p:attrName>ppt_h</p:attrName>
                                        </p:attrNameLst>
                                      </p:cBhvr>
                                      <p:tavLst>
                                        <p:tav tm="0">
                                          <p:val>
                                            <p:strVal val="#ppt_h"/>
                                          </p:val>
                                        </p:tav>
                                        <p:tav tm="100000">
                                          <p:val>
                                            <p:strVal val="#ppt_h"/>
                                          </p:val>
                                        </p:tav>
                                      </p:tavLst>
                                    </p:anim>
                                    <p:animEffect transition="in" filter="fade">
                                      <p:cBhvr>
                                        <p:cTn id="13" dur="1000"/>
                                        <p:tgtEl>
                                          <p:spTgt spid="228353"/>
                                        </p:tgtEl>
                                      </p:cBhvr>
                                    </p:animEffect>
                                  </p:childTnLst>
                                </p:cTn>
                              </p:par>
                            </p:childTnLst>
                          </p:cTn>
                        </p:par>
                        <p:par>
                          <p:cTn id="14" fill="hold">
                            <p:stCondLst>
                              <p:cond delay="1500"/>
                            </p:stCondLst>
                            <p:childTnLst>
                              <p:par>
                                <p:cTn id="15" presetID="14" presetClass="entr" presetSubtype="10"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randombar(horizontal)">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4498" name="Picture 2" descr="http://hbimg.b0.upaiyun.com/8dc8d48f33a1fe6b932f5e0fb42e61d82c081b72a728-QlMCWy_fw658"/>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36570" y="1531619"/>
            <a:ext cx="5000625" cy="3924301"/>
          </a:xfrm>
          <a:prstGeom prst="rect">
            <a:avLst/>
          </a:prstGeom>
          <a:noFill/>
          <a:extLst>
            <a:ext uri="{909E8E84-426E-40DD-AFC4-6F175D3DCCD1}">
              <a14:hiddenFill xmlns:a14="http://schemas.microsoft.com/office/drawing/2010/main">
                <a:solidFill>
                  <a:srgbClr val="FFFFFF"/>
                </a:solidFill>
              </a14:hiddenFill>
            </a:ext>
          </a:extLst>
        </p:spPr>
      </p:pic>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5.4 </a:t>
            </a:r>
            <a:r>
              <a:rPr lang="zh-CN" altLang="en-US" sz="3200" b="1" dirty="0" smtClean="0">
                <a:solidFill>
                  <a:srgbClr val="1353A2"/>
                </a:solidFill>
                <a:latin typeface="微软雅黑" panose="020B0503020204020204" pitchFamily="34" charset="-122"/>
                <a:ea typeface="微软雅黑" panose="020B0503020204020204" pitchFamily="34" charset="-122"/>
              </a:rPr>
              <a:t>常见安全测试工具</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5537196" y="2082958"/>
            <a:ext cx="5557524" cy="337296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a:buNone/>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端口</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扫描</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工具</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Nmap</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Nmap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是一个网络连接端口扫描工具，用来扫描网上计算机开放的网络连接端口。确定服务运行的端口，并且推断计算机运行的操作系统。它是网络管理员用以评估网络系统安全必备工具之一。</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6" name="图片 5"/>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34498"/>
                                        </p:tgtEl>
                                        <p:attrNameLst>
                                          <p:attrName>style.visibility</p:attrName>
                                        </p:attrNameLst>
                                      </p:cBhvr>
                                      <p:to>
                                        <p:strVal val="visible"/>
                                      </p:to>
                                    </p:set>
                                    <p:animEffect transition="in" filter="wipe(down)">
                                      <p:cBhvr>
                                        <p:cTn id="7" dur="500"/>
                                        <p:tgtEl>
                                          <p:spTgt spid="234498"/>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up)">
                                      <p:cBhvr>
                                        <p:cTn id="1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5.4 </a:t>
            </a:r>
            <a:r>
              <a:rPr lang="zh-CN" altLang="en-US" sz="3200" b="1" dirty="0" smtClean="0">
                <a:solidFill>
                  <a:srgbClr val="1353A2"/>
                </a:solidFill>
                <a:latin typeface="微软雅黑" panose="020B0503020204020204" pitchFamily="34" charset="-122"/>
                <a:ea typeface="微软雅黑" panose="020B0503020204020204" pitchFamily="34" charset="-122"/>
              </a:rPr>
              <a:t>常见安全测试工具</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2545078" y="1605438"/>
            <a:ext cx="4013200" cy="401304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Nmap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具体功能</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如下</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主机扫描</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端口</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状态</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扫描</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应用程序</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版本</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探测</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操作系统探测</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防火墙</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/IDS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逃避和</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欺骗</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支持</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测试对象交互</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脚本</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23552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294880" y="1435586"/>
            <a:ext cx="3253740" cy="43527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图片 5"/>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par>
                                <p:cTn id="8" presetID="20" presetClass="entr" presetSubtype="0" fill="hold" nodeType="withEffect">
                                  <p:stCondLst>
                                    <p:cond delay="0"/>
                                  </p:stCondLst>
                                  <p:childTnLst>
                                    <p:set>
                                      <p:cBhvr>
                                        <p:cTn id="9" dur="1" fill="hold">
                                          <p:stCondLst>
                                            <p:cond delay="0"/>
                                          </p:stCondLst>
                                        </p:cTn>
                                        <p:tgtEl>
                                          <p:spTgt spid="235522"/>
                                        </p:tgtEl>
                                        <p:attrNameLst>
                                          <p:attrName>style.visibility</p:attrName>
                                        </p:attrNameLst>
                                      </p:cBhvr>
                                      <p:to>
                                        <p:strVal val="visible"/>
                                      </p:to>
                                    </p:set>
                                    <p:animEffect transition="in" filter="wedge">
                                      <p:cBhvr>
                                        <p:cTn id="10" dur="2000"/>
                                        <p:tgtEl>
                                          <p:spTgt spid="2355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5.4 </a:t>
            </a:r>
            <a:r>
              <a:rPr lang="zh-CN" altLang="en-US" sz="3200" b="1" dirty="0" smtClean="0">
                <a:solidFill>
                  <a:srgbClr val="1353A2"/>
                </a:solidFill>
                <a:latin typeface="微软雅黑" panose="020B0503020204020204" pitchFamily="34" charset="-122"/>
                <a:ea typeface="微软雅黑" panose="020B0503020204020204" pitchFamily="34" charset="-122"/>
              </a:rPr>
              <a:t>常见安全测试工具</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1310640" y="1341278"/>
            <a:ext cx="9936480" cy="206232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、抓包工具</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——Fiddler</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Fiddler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是一个</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http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协议调试代理工具，它以代理</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服务器形式工作，帮助用户记录计算机和</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Internet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之间传递的所有</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HTTP(HTTPS)</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流量</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7" name="对象 6"/>
          <p:cNvGraphicFramePr>
            <a:graphicFrameLocks noChangeAspect="1"/>
          </p:cNvGraphicFramePr>
          <p:nvPr/>
        </p:nvGraphicFramePr>
        <p:xfrm>
          <a:off x="3221634" y="3403600"/>
          <a:ext cx="6259552" cy="2204720"/>
        </p:xfrm>
        <a:graphic>
          <a:graphicData uri="http://schemas.openxmlformats.org/presentationml/2006/ole">
            <mc:AlternateContent xmlns:mc="http://schemas.openxmlformats.org/markup-compatibility/2006">
              <mc:Choice xmlns:v="urn:schemas-microsoft-com:vml" Requires="v">
                <p:oleObj spid="_x0000_s236559" name="Visio" r:id="rId1" imgW="5384800" imgH="1905000" progId="Visio.Drawing.11">
                  <p:embed/>
                </p:oleObj>
              </mc:Choice>
              <mc:Fallback>
                <p:oleObj name="Visio" r:id="rId1" imgW="5384800" imgH="1905000" progId="Visio.Drawing.11">
                  <p:embed/>
                  <p:pic>
                    <p:nvPicPr>
                      <p:cNvPr id="0" name="Object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21634" y="3403600"/>
                        <a:ext cx="6259552" cy="2204720"/>
                      </a:xfrm>
                      <a:prstGeom prst="rect">
                        <a:avLst/>
                      </a:prstGeom>
                      <a:noFill/>
                    </p:spPr>
                  </p:pic>
                </p:oleObj>
              </mc:Fallback>
            </mc:AlternateContent>
          </a:graphicData>
        </a:graphic>
      </p:graphicFrame>
      <p:pic>
        <p:nvPicPr>
          <p:cNvPr id="8" name="图片 7"/>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barn(inVertical)">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5.4 </a:t>
            </a:r>
            <a:r>
              <a:rPr lang="zh-CN" altLang="en-US" sz="3200" b="1" dirty="0" smtClean="0">
                <a:solidFill>
                  <a:srgbClr val="1353A2"/>
                </a:solidFill>
                <a:latin typeface="微软雅黑" panose="020B0503020204020204" pitchFamily="34" charset="-122"/>
                <a:ea typeface="微软雅黑" panose="020B0503020204020204" pitchFamily="34" charset="-122"/>
              </a:rPr>
              <a:t>常见安全测试工具</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1544320" y="2021998"/>
            <a:ext cx="9936480" cy="302752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Fiddler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可以捕获来自本地运行程序的所有流量，从而记录服务器到服务器、设备到服务器之间的流量。此外，</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Fiddler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还支持各种</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过滤器</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过滤</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出用户想要的流量数据，节省大量时间和精力。</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相比于其他抓包工具，</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Fiddler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小巧易用，且功能完善，它支持将捕获的流量数据存档，以供后续分析使用。</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7" name="图片 6"/>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757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665826" y="1498401"/>
            <a:ext cx="4206654" cy="38816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5.4 </a:t>
            </a:r>
            <a:r>
              <a:rPr lang="zh-CN" altLang="en-US" sz="3200" b="1" dirty="0" smtClean="0">
                <a:solidFill>
                  <a:srgbClr val="1353A2"/>
                </a:solidFill>
                <a:latin typeface="微软雅黑" panose="020B0503020204020204" pitchFamily="34" charset="-122"/>
                <a:ea typeface="微软雅黑" panose="020B0503020204020204" pitchFamily="34" charset="-122"/>
              </a:rPr>
              <a:t>常见安全测试工具</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5872480" y="1834395"/>
            <a:ext cx="5527040" cy="366760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渗透测试工具</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Metasploit</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Metasploit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是一个渗透测试平台，能够查找、验证漏洞，并利用漏洞进行渗透攻击。它是一个</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开源项目</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，提供基础架构、内容和工具来执行渗透测试和广泛的安全审计。</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par>
                                <p:cTn id="8" presetID="6" presetClass="entr" presetSubtype="16" fill="hold" nodeType="withEffect">
                                  <p:stCondLst>
                                    <p:cond delay="0"/>
                                  </p:stCondLst>
                                  <p:childTnLst>
                                    <p:set>
                                      <p:cBhvr>
                                        <p:cTn id="9" dur="1" fill="hold">
                                          <p:stCondLst>
                                            <p:cond delay="0"/>
                                          </p:stCondLst>
                                        </p:cTn>
                                        <p:tgtEl>
                                          <p:spTgt spid="237570"/>
                                        </p:tgtEl>
                                        <p:attrNameLst>
                                          <p:attrName>style.visibility</p:attrName>
                                        </p:attrNameLst>
                                      </p:cBhvr>
                                      <p:to>
                                        <p:strVal val="visible"/>
                                      </p:to>
                                    </p:set>
                                    <p:animEffect transition="in" filter="circle(in)">
                                      <p:cBhvr>
                                        <p:cTn id="10" dur="2000"/>
                                        <p:tgtEl>
                                          <p:spTgt spid="2375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5.4 </a:t>
            </a:r>
            <a:r>
              <a:rPr lang="zh-CN" altLang="en-US" sz="3200" b="1" dirty="0" smtClean="0">
                <a:solidFill>
                  <a:srgbClr val="1353A2"/>
                </a:solidFill>
                <a:latin typeface="微软雅黑" panose="020B0503020204020204" pitchFamily="34" charset="-122"/>
                <a:ea typeface="微软雅黑" panose="020B0503020204020204" pitchFamily="34" charset="-122"/>
              </a:rPr>
              <a:t>常见安全测试工具</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1137920" y="1834395"/>
            <a:ext cx="10261600" cy="3103365"/>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对于</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渗透攻击，</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Metasploit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主要提供了以下功能模块。</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渗透</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模块</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exploit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）：运行时会利用目标的安全漏洞进行攻击。</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攻击</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载荷模块</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payload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）：在成功对目标完成一次渗透之后，测试程序开始在目标计算机上运行。它能帮助用户在目标系统上获得需要的访问和行动权限</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7" name="图片 6"/>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8419"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096000" y="2085344"/>
            <a:ext cx="5286375" cy="3419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5.1.1 </a:t>
            </a:r>
            <a:r>
              <a:rPr lang="zh-CN" altLang="en-US" sz="3200" b="1" dirty="0" smtClean="0">
                <a:solidFill>
                  <a:srgbClr val="1353A2"/>
                </a:solidFill>
                <a:latin typeface="微软雅黑" panose="020B0503020204020204" pitchFamily="34" charset="-122"/>
                <a:ea typeface="微软雅黑" panose="020B0503020204020204" pitchFamily="34" charset="-122"/>
              </a:rPr>
              <a:t>什么是安全测试</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3" name="内容占位符 2"/>
          <p:cNvSpPr txBox="1"/>
          <p:nvPr/>
        </p:nvSpPr>
        <p:spPr>
          <a:xfrm>
            <a:off x="1587499" y="1362084"/>
            <a:ext cx="5026662" cy="384999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）思考域不同</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普通测试以系统所具有的功能为思考域；安全测试的思考域不但包括系统的功能，还有系统的机制、外部环境、应用与数据自身安全风险与安全属性等</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par>
                          <p:cTn id="8" fill="hold">
                            <p:stCondLst>
                              <p:cond delay="500"/>
                            </p:stCondLst>
                            <p:childTnLst>
                              <p:par>
                                <p:cTn id="9" presetID="30" presetClass="entr" presetSubtype="0" fill="hold" nodeType="afterEffect">
                                  <p:stCondLst>
                                    <p:cond delay="0"/>
                                  </p:stCondLst>
                                  <p:childTnLst>
                                    <p:set>
                                      <p:cBhvr>
                                        <p:cTn id="10" dur="1" fill="hold">
                                          <p:stCondLst>
                                            <p:cond delay="0"/>
                                          </p:stCondLst>
                                        </p:cTn>
                                        <p:tgtEl>
                                          <p:spTgt spid="188419"/>
                                        </p:tgtEl>
                                        <p:attrNameLst>
                                          <p:attrName>style.visibility</p:attrName>
                                        </p:attrNameLst>
                                      </p:cBhvr>
                                      <p:to>
                                        <p:strVal val="visible"/>
                                      </p:to>
                                    </p:set>
                                    <p:animEffect transition="in" filter="fade">
                                      <p:cBhvr>
                                        <p:cTn id="11" dur="800" decel="100000"/>
                                        <p:tgtEl>
                                          <p:spTgt spid="188419"/>
                                        </p:tgtEl>
                                      </p:cBhvr>
                                    </p:animEffect>
                                    <p:anim calcmode="lin" valueType="num">
                                      <p:cBhvr>
                                        <p:cTn id="12" dur="800" decel="100000" fill="hold"/>
                                        <p:tgtEl>
                                          <p:spTgt spid="188419"/>
                                        </p:tgtEl>
                                        <p:attrNameLst>
                                          <p:attrName>style.rotation</p:attrName>
                                        </p:attrNameLst>
                                      </p:cBhvr>
                                      <p:tavLst>
                                        <p:tav tm="0">
                                          <p:val>
                                            <p:fltVal val="-90"/>
                                          </p:val>
                                        </p:tav>
                                        <p:tav tm="100000">
                                          <p:val>
                                            <p:fltVal val="0"/>
                                          </p:val>
                                        </p:tav>
                                      </p:tavLst>
                                    </p:anim>
                                    <p:anim calcmode="lin" valueType="num">
                                      <p:cBhvr>
                                        <p:cTn id="13" dur="800" decel="100000" fill="hold"/>
                                        <p:tgtEl>
                                          <p:spTgt spid="188419"/>
                                        </p:tgtEl>
                                        <p:attrNameLst>
                                          <p:attrName>ppt_x</p:attrName>
                                        </p:attrNameLst>
                                      </p:cBhvr>
                                      <p:tavLst>
                                        <p:tav tm="0">
                                          <p:val>
                                            <p:strVal val="#ppt_x+0.4"/>
                                          </p:val>
                                        </p:tav>
                                        <p:tav tm="100000">
                                          <p:val>
                                            <p:strVal val="#ppt_x-0.05"/>
                                          </p:val>
                                        </p:tav>
                                      </p:tavLst>
                                    </p:anim>
                                    <p:anim calcmode="lin" valueType="num">
                                      <p:cBhvr>
                                        <p:cTn id="14" dur="800" decel="100000" fill="hold"/>
                                        <p:tgtEl>
                                          <p:spTgt spid="188419"/>
                                        </p:tgtEl>
                                        <p:attrNameLst>
                                          <p:attrName>ppt_y</p:attrName>
                                        </p:attrNameLst>
                                      </p:cBhvr>
                                      <p:tavLst>
                                        <p:tav tm="0">
                                          <p:val>
                                            <p:strVal val="#ppt_y-0.4"/>
                                          </p:val>
                                        </p:tav>
                                        <p:tav tm="100000">
                                          <p:val>
                                            <p:strVal val="#ppt_y+0.1"/>
                                          </p:val>
                                        </p:tav>
                                      </p:tavLst>
                                    </p:anim>
                                    <p:anim calcmode="lin" valueType="num">
                                      <p:cBhvr>
                                        <p:cTn id="15" dur="200" accel="100000" fill="hold">
                                          <p:stCondLst>
                                            <p:cond delay="800"/>
                                          </p:stCondLst>
                                        </p:cTn>
                                        <p:tgtEl>
                                          <p:spTgt spid="188419"/>
                                        </p:tgtEl>
                                        <p:attrNameLst>
                                          <p:attrName>ppt_x</p:attrName>
                                        </p:attrNameLst>
                                      </p:cBhvr>
                                      <p:tavLst>
                                        <p:tav tm="0">
                                          <p:val>
                                            <p:strVal val="#ppt_x-0.05"/>
                                          </p:val>
                                        </p:tav>
                                        <p:tav tm="100000">
                                          <p:val>
                                            <p:strVal val="#ppt_x"/>
                                          </p:val>
                                        </p:tav>
                                      </p:tavLst>
                                    </p:anim>
                                    <p:anim calcmode="lin" valueType="num">
                                      <p:cBhvr>
                                        <p:cTn id="16" dur="200" accel="100000" fill="hold">
                                          <p:stCondLst>
                                            <p:cond delay="800"/>
                                          </p:stCondLst>
                                        </p:cTn>
                                        <p:tgtEl>
                                          <p:spTgt spid="188419"/>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5.4 </a:t>
            </a:r>
            <a:r>
              <a:rPr lang="zh-CN" altLang="en-US" sz="3200" b="1" dirty="0" smtClean="0">
                <a:solidFill>
                  <a:srgbClr val="1353A2"/>
                </a:solidFill>
                <a:latin typeface="微软雅黑" panose="020B0503020204020204" pitchFamily="34" charset="-122"/>
                <a:ea typeface="微软雅黑" panose="020B0503020204020204" pitchFamily="34" charset="-122"/>
              </a:rPr>
              <a:t>常见安全测试工具</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1137920" y="1834395"/>
            <a:ext cx="10261600" cy="366760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辅助</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模块</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auxiliary</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）：包含了一系列的辅助支持模块，包括扫描模块、漏洞发掘模块、网络协议欺骗模块。</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编码器</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模块</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encoder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）：编码器模块通常用来对我们的攻击模块进行代码混淆，逃过目标安全保护机制的检测，如杀毒软件和防火墙等。</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2400" dirty="0" err="1"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Meterpreter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：使用内存技术的攻击载荷，可以注入到进程之中。它提供了各种可以在目标上执行的功能</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7" name="图片 6"/>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859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278120" y="3811270"/>
            <a:ext cx="5943600" cy="2476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5.4 </a:t>
            </a:r>
            <a:r>
              <a:rPr lang="zh-CN" altLang="en-US" sz="3200" b="1" dirty="0" smtClean="0">
                <a:solidFill>
                  <a:srgbClr val="1353A2"/>
                </a:solidFill>
                <a:latin typeface="微软雅黑" panose="020B0503020204020204" pitchFamily="34" charset="-122"/>
                <a:ea typeface="微软雅黑" panose="020B0503020204020204" pitchFamily="34" charset="-122"/>
              </a:rPr>
              <a:t>常见安全测试工具</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内容占位符 2"/>
          <p:cNvSpPr txBox="1"/>
          <p:nvPr/>
        </p:nvSpPr>
        <p:spPr>
          <a:xfrm>
            <a:off x="1617978" y="1346715"/>
            <a:ext cx="7617461" cy="3306565"/>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Metasploit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是一个多用户协作</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工具</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团队</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成员可以共享主机数据，查看收集的证据以及创建主机备注以共享有关特定目标的知识。最终，</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Metasploit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可帮助用户确定利用目标的最薄弱点，并证明存在漏洞或安全问题。</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par>
                          <p:cTn id="8" fill="hold">
                            <p:stCondLst>
                              <p:cond delay="500"/>
                            </p:stCondLst>
                            <p:childTnLst>
                              <p:par>
                                <p:cTn id="9" presetID="16" presetClass="entr" presetSubtype="37" fill="hold" nodeType="afterEffect">
                                  <p:stCondLst>
                                    <p:cond delay="0"/>
                                  </p:stCondLst>
                                  <p:childTnLst>
                                    <p:set>
                                      <p:cBhvr>
                                        <p:cTn id="10" dur="1" fill="hold">
                                          <p:stCondLst>
                                            <p:cond delay="0"/>
                                          </p:stCondLst>
                                        </p:cTn>
                                        <p:tgtEl>
                                          <p:spTgt spid="238594"/>
                                        </p:tgtEl>
                                        <p:attrNameLst>
                                          <p:attrName>style.visibility</p:attrName>
                                        </p:attrNameLst>
                                      </p:cBhvr>
                                      <p:to>
                                        <p:strVal val="visible"/>
                                      </p:to>
                                    </p:set>
                                    <p:animEffect transition="in" filter="barn(outVertical)">
                                      <p:cBhvr>
                                        <p:cTn id="11" dur="500"/>
                                        <p:tgtEl>
                                          <p:spTgt spid="2385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 </a:t>
            </a:r>
            <a:r>
              <a:rPr lang="zh-CN" altLang="en-US" sz="3200" b="1" dirty="0" smtClean="0">
                <a:solidFill>
                  <a:srgbClr val="1353A2"/>
                </a:solidFill>
                <a:latin typeface="微软雅黑" panose="020B0503020204020204" pitchFamily="34" charset="-122"/>
                <a:ea typeface="微软雅黑" panose="020B0503020204020204" pitchFamily="34" charset="-122"/>
              </a:rPr>
              <a:t>实例：测试传智图书库的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安全性</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7" name="组合 6"/>
          <p:cNvGrpSpPr/>
          <p:nvPr/>
        </p:nvGrpSpPr>
        <p:grpSpPr>
          <a:xfrm>
            <a:off x="2508334" y="1273114"/>
            <a:ext cx="8159666" cy="5092124"/>
            <a:chOff x="2508334" y="1303594"/>
            <a:chExt cx="8159666" cy="5092124"/>
          </a:xfrm>
        </p:grpSpPr>
        <p:pic>
          <p:nvPicPr>
            <p:cNvPr id="239619"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508334" y="1303594"/>
              <a:ext cx="8159666" cy="50921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内容占位符 2"/>
            <p:cNvSpPr txBox="1"/>
            <p:nvPr/>
          </p:nvSpPr>
          <p:spPr>
            <a:xfrm>
              <a:off x="5133339" y="2789435"/>
              <a:ext cx="4813301" cy="3154165"/>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工具</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网站</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：传智播客图书库</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2"/>
                </a:rPr>
                <a:t>http://</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2"/>
                </a:rPr>
                <a:t>resource.boxuegu.com</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简介</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：使用</a:t>
              </a: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扫描传智播客图书库安全漏洞，评价其安全性。</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8" name="图片 7"/>
          <p:cNvPicPr>
            <a:picLocks noChangeAspect="1"/>
          </p:cNvPicPr>
          <p:nvPr>
            <p:custDataLst>
              <p:tags r:id="rId3"/>
            </p:custDataLst>
          </p:nvPr>
        </p:nvPicPr>
        <p:blipFill>
          <a:blip r:embed="rId4"/>
          <a:stretch>
            <a:fillRect/>
          </a:stretch>
        </p:blipFill>
        <p:spPr>
          <a:xfrm>
            <a:off x="8683625" y="0"/>
            <a:ext cx="3225800" cy="103822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ntr" presetSubtype="16"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amond(in)">
                                      <p:cBhvr>
                                        <p:cTn id="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5.5.1 </a:t>
            </a:r>
            <a:r>
              <a:rPr lang="en-US" altLang="zh-CN" sz="3200" b="1" dirty="0" err="1" smtClean="0">
                <a:solidFill>
                  <a:srgbClr val="1353A2"/>
                </a:solidFill>
                <a:latin typeface="微软雅黑" panose="020B0503020204020204" pitchFamily="34" charset="-122"/>
                <a:ea typeface="微软雅黑" panose="020B0503020204020204" pitchFamily="34" charset="-122"/>
              </a:rPr>
              <a:t>AppScan</a:t>
            </a:r>
            <a:r>
              <a:rPr lang="zh-CN" altLang="en-US" sz="3200" b="1" dirty="0" smtClean="0">
                <a:solidFill>
                  <a:srgbClr val="1353A2"/>
                </a:solidFill>
                <a:latin typeface="微软雅黑" panose="020B0503020204020204" pitchFamily="34" charset="-122"/>
                <a:ea typeface="微软雅黑" panose="020B0503020204020204" pitchFamily="34" charset="-122"/>
              </a:rPr>
              <a:t>安装</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1882138" y="2281433"/>
            <a:ext cx="9202422" cy="2666485"/>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登录</a:t>
            </a: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的中文官网：</a:t>
            </a:r>
            <a:r>
              <a:rPr lang="en-US" altLang="zh-CN" sz="2400" u="sng" dirty="0">
                <a:hlinkClick r:id="rId1"/>
              </a:rPr>
              <a:t>https://www.ibm.com/developerworks/cn/downloads/r/appscan</a:t>
            </a:r>
            <a:r>
              <a:rPr lang="en-US" altLang="zh-CN" sz="2400" u="sng" dirty="0" smtClean="0">
                <a:hlinkClick r:id="rId1"/>
              </a:rPr>
              <a:t>/</a:t>
            </a:r>
            <a:r>
              <a:rPr lang="zh-CN" altLang="en-US" sz="2400" u="sng" dirty="0" smtClean="0"/>
              <a:t>，</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下载最新的</a:t>
            </a: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试用版，下载之后进行安装，</a:t>
            </a: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的安装与普通软件相同。</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br>
              <a:rPr lang="zh-CN" altLang="en-US" sz="3200" b="1" dirty="0" smtClean="0">
                <a:solidFill>
                  <a:srgbClr val="1353A2"/>
                </a:solidFill>
                <a:latin typeface="微软雅黑" panose="020B0503020204020204" pitchFamily="34" charset="-122"/>
                <a:ea typeface="微软雅黑" panose="020B0503020204020204" pitchFamily="34" charset="-122"/>
              </a:rPr>
            </a:br>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1780538" y="1326393"/>
            <a:ext cx="9202422" cy="2666485"/>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首次打开</a:t>
            </a: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会弹出安装向导。</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40642"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466608" y="2022475"/>
            <a:ext cx="6186952" cy="41344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40642"/>
                                        </p:tgtEl>
                                        <p:attrNameLst>
                                          <p:attrName>style.visibility</p:attrName>
                                        </p:attrNameLst>
                                      </p:cBhvr>
                                      <p:to>
                                        <p:strVal val="visible"/>
                                      </p:to>
                                    </p:set>
                                    <p:animEffect transition="in" filter="barn(inVertical)">
                                      <p:cBhvr>
                                        <p:cTn id="11" dur="500"/>
                                        <p:tgtEl>
                                          <p:spTgt spid="2406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5265418" y="1875033"/>
            <a:ext cx="5311142" cy="357072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用户</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可以单击观看</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使用视频教程、阅读入门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PDF</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、下载</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扩展，也可以在这里新建扫描项目。如果不想再弹出该对话框，可以取消勾选左下角的“启动</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时显示该屏幕</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”选项</a:t>
            </a:r>
            <a:r>
              <a:rPr lang="zh-CN" altLang="zh-CN" sz="2400" dirty="0"/>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41667"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531939" y="1553050"/>
            <a:ext cx="3446462" cy="42146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41667"/>
                                        </p:tgtEl>
                                        <p:attrNameLst>
                                          <p:attrName>style.visibility</p:attrName>
                                        </p:attrNameLst>
                                      </p:cBhvr>
                                      <p:to>
                                        <p:strVal val="visible"/>
                                      </p:to>
                                    </p:set>
                                    <p:animEffect transition="in" filter="fade">
                                      <p:cBhvr>
                                        <p:cTn id="7" dur="1000"/>
                                        <p:tgtEl>
                                          <p:spTgt spid="241667"/>
                                        </p:tgtEl>
                                      </p:cBhvr>
                                    </p:animEffect>
                                    <p:anim calcmode="lin" valueType="num">
                                      <p:cBhvr>
                                        <p:cTn id="8" dur="1000" fill="hold"/>
                                        <p:tgtEl>
                                          <p:spTgt spid="241667"/>
                                        </p:tgtEl>
                                        <p:attrNameLst>
                                          <p:attrName>ppt_x</p:attrName>
                                        </p:attrNameLst>
                                      </p:cBhvr>
                                      <p:tavLst>
                                        <p:tav tm="0">
                                          <p:val>
                                            <p:strVal val="#ppt_x"/>
                                          </p:val>
                                        </p:tav>
                                        <p:tav tm="100000">
                                          <p:val>
                                            <p:strVal val="#ppt_x"/>
                                          </p:val>
                                        </p:tav>
                                      </p:tavLst>
                                    </p:anim>
                                    <p:anim calcmode="lin" valueType="num">
                                      <p:cBhvr>
                                        <p:cTn id="9" dur="1000" fill="hold"/>
                                        <p:tgtEl>
                                          <p:spTgt spid="24166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wipe(up)">
                                      <p:cBhvr>
                                        <p:cTn id="1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1513840" y="1283469"/>
            <a:ext cx="8067040" cy="97992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关闭</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使用向导之后，显示</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主</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界面</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4269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996882" y="2038668"/>
            <a:ext cx="7173278" cy="41845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42690"/>
                                        </p:tgtEl>
                                        <p:attrNameLst>
                                          <p:attrName>style.visibility</p:attrName>
                                        </p:attrNameLst>
                                      </p:cBhvr>
                                      <p:to>
                                        <p:strVal val="visible"/>
                                      </p:to>
                                    </p:set>
                                    <p:animEffect transition="in" filter="barn(inVertical)">
                                      <p:cBhvr>
                                        <p:cTn id="11" dur="500"/>
                                        <p:tgtEl>
                                          <p:spTgt spid="2426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1666240" y="1649229"/>
            <a:ext cx="9662160" cy="3796531"/>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主</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界面</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最</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重要的是视图选择器，视图选择</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器</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有</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三</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选项</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数据</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：用于显示扫描的目录、</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URL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、结果信息</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上图</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就是</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数据选项界面。</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问题</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：用于显示扫描到的安全漏洞并按严重级别排序，还会显示关于安全漏洞的详细信息。</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任务</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：用于显示本次扫描结果中需要解决的任务。</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7" name="图片 6"/>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1506219" y="1954029"/>
            <a:ext cx="4589781" cy="3278371"/>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认识了</a:t>
            </a: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下面</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通过扫描传智播客图书库为例来演示</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使用</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在菜单栏中单击【文件】</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-&gt;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【新建】，弹出新建扫描</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对话框</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43714"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188881" y="1356678"/>
            <a:ext cx="5584972" cy="4810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43714"/>
                                        </p:tgtEl>
                                        <p:attrNameLst>
                                          <p:attrName>style.visibility</p:attrName>
                                        </p:attrNameLst>
                                      </p:cBhvr>
                                      <p:to>
                                        <p:strVal val="visible"/>
                                      </p:to>
                                    </p:set>
                                    <p:animEffect transition="in" filter="barn(inVertical)">
                                      <p:cBhvr>
                                        <p:cTn id="11" dur="500"/>
                                        <p:tgtEl>
                                          <p:spTgt spid="2437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7711440" y="2401069"/>
            <a:ext cx="3616960" cy="223189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在步骤</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图中</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选择</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“常规扫描”，单击之后弹出扫描配置向导对话框</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44738"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72392" y="1490183"/>
            <a:ext cx="6684108" cy="4289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44738"/>
                                        </p:tgtEl>
                                        <p:attrNameLst>
                                          <p:attrName>style.visibility</p:attrName>
                                        </p:attrNameLst>
                                      </p:cBhvr>
                                      <p:to>
                                        <p:strVal val="visible"/>
                                      </p:to>
                                    </p:set>
                                    <p:animEffect transition="in" filter="barn(inVertical)">
                                      <p:cBhvr>
                                        <p:cTn id="11" dur="500"/>
                                        <p:tgtEl>
                                          <p:spTgt spid="2447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7393" name="Picture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546090" y="3120073"/>
            <a:ext cx="5753100" cy="2466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5.1.1 </a:t>
            </a:r>
            <a:r>
              <a:rPr lang="zh-CN" altLang="en-US" sz="3200" b="1" dirty="0" smtClean="0">
                <a:solidFill>
                  <a:srgbClr val="1353A2"/>
                </a:solidFill>
                <a:latin typeface="微软雅黑" panose="020B0503020204020204" pitchFamily="34" charset="-122"/>
                <a:ea typeface="微软雅黑" panose="020B0503020204020204" pitchFamily="34" charset="-122"/>
              </a:rPr>
              <a:t>什么是安全测试</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3" name="内容占位符 2"/>
          <p:cNvSpPr txBox="1"/>
          <p:nvPr/>
        </p:nvSpPr>
        <p:spPr>
          <a:xfrm>
            <a:off x="1587499" y="1793884"/>
            <a:ext cx="4579622" cy="255967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）问题发现模式不同</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普通测试以违反功能定义为判断依据；安全测试以违反权限与能力的约束为判断依据。</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87393"/>
                                        </p:tgtEl>
                                        <p:attrNameLst>
                                          <p:attrName>style.visibility</p:attrName>
                                        </p:attrNameLst>
                                      </p:cBhvr>
                                      <p:to>
                                        <p:strVal val="visible"/>
                                      </p:to>
                                    </p:set>
                                    <p:animEffect transition="in" filter="wipe(left)">
                                      <p:cBhvr>
                                        <p:cTn id="11" dur="500"/>
                                        <p:tgtEl>
                                          <p:spTgt spid="1873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1242059" y="1608587"/>
            <a:ext cx="4358640" cy="4030211"/>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在步骤</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图中</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选择探索站点的方法，由于本案例是在本机上扫描</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应用程序，因此选择“</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（自动或手动）”选项</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选择完毕之后，单击【下一步</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】按钮，进入</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URL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配置</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页面</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45762"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753099" y="1608586"/>
            <a:ext cx="6279716" cy="4030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45762"/>
                                        </p:tgtEl>
                                        <p:attrNameLst>
                                          <p:attrName>style.visibility</p:attrName>
                                        </p:attrNameLst>
                                      </p:cBhvr>
                                      <p:to>
                                        <p:strVal val="visible"/>
                                      </p:to>
                                    </p:set>
                                    <p:animEffect transition="in" filter="barn(inVertical)">
                                      <p:cBhvr>
                                        <p:cTn id="11" dur="500"/>
                                        <p:tgtEl>
                                          <p:spTgt spid="2457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1242058" y="1608587"/>
            <a:ext cx="10421621" cy="3623813"/>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在步骤</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图中</a:t>
            </a:r>
            <a:r>
              <a:rPr lang="zh-CN" altLang="zh-CN" sz="2400" dirty="0"/>
              <a:t>的“</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起始</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URL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”输入框中输入传智播客图书库地址，选择扫描</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方式</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扫描方式有两种：</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仅</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扫描此目录中或目录下的链接</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：只扫描起始</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URL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目录或者子目录中的链接。</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将</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所有路径作为区分大小写来处理（</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Unix</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Linux</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等）</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：扫描所有路径，并且区分大小写进行扫描</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7" name="图片 6"/>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7772400" y="2480694"/>
            <a:ext cx="3992879" cy="247573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案例</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要对传智播客图书库进行全面扫描，因此勾选第二个选项，单击【下一步</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】按钮，进入登录管理</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页面</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46786"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13568" y="1671259"/>
            <a:ext cx="6688651" cy="4292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46786"/>
                                        </p:tgtEl>
                                        <p:attrNameLst>
                                          <p:attrName>style.visibility</p:attrName>
                                        </p:attrNameLst>
                                      </p:cBhvr>
                                      <p:to>
                                        <p:strVal val="visible"/>
                                      </p:to>
                                    </p:set>
                                    <p:animEffect transition="in" filter="barn(inVertical)">
                                      <p:cBhvr>
                                        <p:cTn id="11" dur="500"/>
                                        <p:tgtEl>
                                          <p:spTgt spid="2467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1259840" y="1505334"/>
            <a:ext cx="10332720" cy="246722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5</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登录</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登录网站的选择有</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种：记录、自动、提示、</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无。</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记录：单击【记录</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】按钮，选择下拉列表中的任一浏览器</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47810"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865595" y="3600768"/>
            <a:ext cx="6460810" cy="1743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47810"/>
                                        </p:tgtEl>
                                        <p:attrNameLst>
                                          <p:attrName>style.visibility</p:attrName>
                                        </p:attrNameLst>
                                      </p:cBhvr>
                                      <p:to>
                                        <p:strVal val="visible"/>
                                      </p:to>
                                    </p:set>
                                    <p:animEffect transition="in" filter="barn(inVertical)">
                                      <p:cBhvr>
                                        <p:cTn id="11" dur="500"/>
                                        <p:tgtEl>
                                          <p:spTgt spid="2478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2011680" y="2391793"/>
            <a:ext cx="2743200" cy="210908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记录</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选择浏览器之后</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进入</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网站</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48834"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194763" y="1506219"/>
            <a:ext cx="6367317" cy="44475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48834"/>
                                        </p:tgtEl>
                                        <p:attrNameLst>
                                          <p:attrName>style.visibility</p:attrName>
                                        </p:attrNameLst>
                                      </p:cBhvr>
                                      <p:to>
                                        <p:strVal val="visible"/>
                                      </p:to>
                                    </p:set>
                                    <p:animEffect transition="in" filter="barn(inVertical)">
                                      <p:cBhvr>
                                        <p:cTn id="11" dur="500"/>
                                        <p:tgtEl>
                                          <p:spTgt spid="2488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2204720" y="1883793"/>
            <a:ext cx="8869680" cy="299300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记录</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登录网站之后，</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用户</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可以选择某个图片、链接等，到达一定的场景，然后单击【我已登录到站点</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(O)</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会记录这个登录序列，当到达同样的场景时</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就默认是登录了网站，这个过程类似于</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LoadRunner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的脚本录制过程。</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7" name="图片 6"/>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2204720" y="1883793"/>
            <a:ext cx="8869680" cy="100164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：自动选项是指手动输入用户名和</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密码</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49858"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62480" y="2885440"/>
            <a:ext cx="9011920" cy="15906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49858"/>
                                        </p:tgtEl>
                                        <p:attrNameLst>
                                          <p:attrName>style.visibility</p:attrName>
                                        </p:attrNameLst>
                                      </p:cBhvr>
                                      <p:to>
                                        <p:strVal val="visible"/>
                                      </p:to>
                                    </p:set>
                                    <p:animEffect transition="in" filter="barn(inVertical)">
                                      <p:cBhvr>
                                        <p:cTn id="11" dur="500"/>
                                        <p:tgtEl>
                                          <p:spTgt spid="2498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1153160" y="1264033"/>
            <a:ext cx="10134600" cy="157060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由于</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传智播客图书库不需要登录，因此在这里选择“无</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(O)</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”选项，选择完毕之后，单击【下一步</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】按钮，进入测试策略选择界</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50882"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627120" y="2519680"/>
            <a:ext cx="5988050" cy="38457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50882"/>
                                        </p:tgtEl>
                                        <p:attrNameLst>
                                          <p:attrName>style.visibility</p:attrName>
                                        </p:attrNameLst>
                                      </p:cBhvr>
                                      <p:to>
                                        <p:strVal val="visible"/>
                                      </p:to>
                                    </p:set>
                                    <p:animEffect transition="in" filter="barn(inVertical)">
                                      <p:cBhvr>
                                        <p:cTn id="11" dur="500"/>
                                        <p:tgtEl>
                                          <p:spTgt spid="2508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1234440" y="2310513"/>
            <a:ext cx="4170680" cy="283044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6</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在步骤</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5</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图中</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选择</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“缺省值”测试</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策略</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单击【下一步</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】按钮，进入测试优化</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界面</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51906"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394960" y="1610392"/>
            <a:ext cx="6587431" cy="4230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51906"/>
                                        </p:tgtEl>
                                        <p:attrNameLst>
                                          <p:attrName>style.visibility</p:attrName>
                                        </p:attrNameLst>
                                      </p:cBhvr>
                                      <p:to>
                                        <p:strVal val="visible"/>
                                      </p:to>
                                    </p:set>
                                    <p:animEffect transition="in" filter="barn(inVertical)">
                                      <p:cBhvr>
                                        <p:cTn id="11" dur="500"/>
                                        <p:tgtEl>
                                          <p:spTgt spid="2519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7353300" y="1873633"/>
            <a:ext cx="4170680" cy="342988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7</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在步骤</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6</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图中</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选择优化方式</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为了缩短扫描时间，选择优化方式进行扫描</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选择完毕之后，单击【下一步</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】按钮，进入完成配置向导界面</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52930"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34720" y="1566736"/>
            <a:ext cx="6296248" cy="4043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52930"/>
                                        </p:tgtEl>
                                        <p:attrNameLst>
                                          <p:attrName>style.visibility</p:attrName>
                                        </p:attrNameLst>
                                      </p:cBhvr>
                                      <p:to>
                                        <p:strVal val="visible"/>
                                      </p:to>
                                    </p:set>
                                    <p:animEffect transition="in" filter="barn(inVertical)">
                                      <p:cBhvr>
                                        <p:cTn id="11" dur="500"/>
                                        <p:tgtEl>
                                          <p:spTgt spid="2529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5.1.2 </a:t>
            </a:r>
            <a:r>
              <a:rPr lang="zh-CN" altLang="en-US" sz="3200" b="1" dirty="0" smtClean="0">
                <a:solidFill>
                  <a:srgbClr val="1353A2"/>
                </a:solidFill>
                <a:latin typeface="微软雅黑" panose="020B0503020204020204" pitchFamily="34" charset="-122"/>
                <a:ea typeface="微软雅黑" panose="020B0503020204020204" pitchFamily="34" charset="-122"/>
              </a:rPr>
              <a:t>安全测试基本原则</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3" name="内容占位符 2"/>
          <p:cNvSpPr txBox="1"/>
          <p:nvPr/>
        </p:nvSpPr>
        <p:spPr>
          <a:xfrm>
            <a:off x="6214479" y="1547826"/>
            <a:ext cx="4579622" cy="44748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、培养正确的思维方式</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安全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测试人员则要有创造性思维，创造性思维能够帮助我们站在攻击者角度思考各种无法预期的情况，同时能够帮助我们猜测开发人员是如何开发的，如何绕过程序防护逻辑，以某种不安全的行为模式导致程序失效。</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8944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273297" y="1547826"/>
            <a:ext cx="2849934" cy="43427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afterEffect">
                                  <p:stCondLst>
                                    <p:cond delay="0"/>
                                  </p:stCondLst>
                                  <p:childTnLst>
                                    <p:set>
                                      <p:cBhvr>
                                        <p:cTn id="6" dur="1" fill="hold">
                                          <p:stCondLst>
                                            <p:cond delay="0"/>
                                          </p:stCondLst>
                                        </p:cTn>
                                        <p:tgtEl>
                                          <p:spTgt spid="189442"/>
                                        </p:tgtEl>
                                        <p:attrNameLst>
                                          <p:attrName>style.visibility</p:attrName>
                                        </p:attrNameLst>
                                      </p:cBhvr>
                                      <p:to>
                                        <p:strVal val="visible"/>
                                      </p:to>
                                    </p:set>
                                    <p:animEffect transition="in" filter="checkerboard(across)">
                                      <p:cBhvr>
                                        <p:cTn id="7" dur="500"/>
                                        <p:tgtEl>
                                          <p:spTgt spid="18944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up)">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1503680" y="2208913"/>
            <a:ext cx="9672320" cy="318604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8</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在步骤</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7</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图中</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选择</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扫描启动方式，</a:t>
            </a: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扫描启动方式有</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种：</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启动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全面自动扫描</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根据之前的配置自动探索应用程序，且边探索边扫描页面。</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仅</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使用自动“探索”启动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自动探索应用程序，但不做扫描，即不发送攻击。</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7" name="图片 6"/>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1584960" y="1965073"/>
            <a:ext cx="9702800" cy="311492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8</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在步骤</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7</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图中</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选择</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扫描启动方式，</a:t>
            </a: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扫描启动方式有</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种：</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“手动探索”启动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(M)</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：手动访问应用程序，</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会记录用户访问的页面。</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我</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将稍后启动扫描</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不做任何操作，需要用户自己手动启动扫描。</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7" name="图片 6"/>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1249680" y="1385953"/>
            <a:ext cx="10566400" cy="257644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8</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案例选择“启动全面自动扫描</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”选项，接下来勾选“完成扫描配置向导后启动扫描专家</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”选项，扫描专家会先大致探索一遍要扫描的网站，提出建议以更好的扫描网站，选择完毕之后，单击【下一步</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】按钮，弹出自动保存扫描提示</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框</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53954"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551712" y="3743008"/>
            <a:ext cx="5927568" cy="2342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53954"/>
                                        </p:tgtEl>
                                        <p:attrNameLst>
                                          <p:attrName>style.visibility</p:attrName>
                                        </p:attrNameLst>
                                      </p:cBhvr>
                                      <p:to>
                                        <p:strVal val="visible"/>
                                      </p:to>
                                    </p:set>
                                    <p:animEffect transition="in" filter="barn(inVertical)">
                                      <p:cBhvr>
                                        <p:cTn id="11" dur="500"/>
                                        <p:tgtEl>
                                          <p:spTgt spid="2539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1910080" y="1619633"/>
            <a:ext cx="4754880" cy="404964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9</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在步骤</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8</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图中单击</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(Y)】</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将扫描过程保存到相应文件</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中</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保存</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之后</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就开始自动扫描，这个过程只是探测扫描，它会将扫描到的信息提交给扫描专家进行分析，获得关于该网站的信息，帮助用户优化扫描配置。</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54979"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589519" y="1619633"/>
            <a:ext cx="2987675" cy="43876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par>
                                <p:cTn id="8" presetID="32" presetClass="emph" presetSubtype="0" fill="hold" nodeType="withEffect">
                                  <p:stCondLst>
                                    <p:cond delay="0"/>
                                  </p:stCondLst>
                                  <p:childTnLst>
                                    <p:animRot by="120000">
                                      <p:cBhvr>
                                        <p:cTn id="9" dur="100" fill="hold">
                                          <p:stCondLst>
                                            <p:cond delay="0"/>
                                          </p:stCondLst>
                                        </p:cTn>
                                        <p:tgtEl>
                                          <p:spTgt spid="254979"/>
                                        </p:tgtEl>
                                        <p:attrNameLst>
                                          <p:attrName>r</p:attrName>
                                        </p:attrNameLst>
                                      </p:cBhvr>
                                    </p:animRot>
                                    <p:animRot by="-240000">
                                      <p:cBhvr>
                                        <p:cTn id="10" dur="200" fill="hold">
                                          <p:stCondLst>
                                            <p:cond delay="200"/>
                                          </p:stCondLst>
                                        </p:cTn>
                                        <p:tgtEl>
                                          <p:spTgt spid="254979"/>
                                        </p:tgtEl>
                                        <p:attrNameLst>
                                          <p:attrName>r</p:attrName>
                                        </p:attrNameLst>
                                      </p:cBhvr>
                                    </p:animRot>
                                    <p:animRot by="240000">
                                      <p:cBhvr>
                                        <p:cTn id="11" dur="200" fill="hold">
                                          <p:stCondLst>
                                            <p:cond delay="400"/>
                                          </p:stCondLst>
                                        </p:cTn>
                                        <p:tgtEl>
                                          <p:spTgt spid="254979"/>
                                        </p:tgtEl>
                                        <p:attrNameLst>
                                          <p:attrName>r</p:attrName>
                                        </p:attrNameLst>
                                      </p:cBhvr>
                                    </p:animRot>
                                    <p:animRot by="-240000">
                                      <p:cBhvr>
                                        <p:cTn id="12" dur="200" fill="hold">
                                          <p:stCondLst>
                                            <p:cond delay="600"/>
                                          </p:stCondLst>
                                        </p:cTn>
                                        <p:tgtEl>
                                          <p:spTgt spid="254979"/>
                                        </p:tgtEl>
                                        <p:attrNameLst>
                                          <p:attrName>r</p:attrName>
                                        </p:attrNameLst>
                                      </p:cBhvr>
                                    </p:animRot>
                                    <p:animRot by="120000">
                                      <p:cBhvr>
                                        <p:cTn id="13" dur="200" fill="hold">
                                          <p:stCondLst>
                                            <p:cond delay="800"/>
                                          </p:stCondLst>
                                        </p:cTn>
                                        <p:tgtEl>
                                          <p:spTgt spid="25497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1292859" y="1355472"/>
            <a:ext cx="4084320" cy="80860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9</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探测扫描结果如下图。</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5600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069840" y="1345311"/>
            <a:ext cx="5874067" cy="50551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56002"/>
                                        </p:tgtEl>
                                        <p:attrNameLst>
                                          <p:attrName>style.visibility</p:attrName>
                                        </p:attrNameLst>
                                      </p:cBhvr>
                                      <p:to>
                                        <p:strVal val="visible"/>
                                      </p:to>
                                    </p:set>
                                    <p:animEffect transition="in" filter="barn(inVertical)">
                                      <p:cBhvr>
                                        <p:cTn id="11" dur="500"/>
                                        <p:tgtEl>
                                          <p:spTgt spid="2560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7660640" y="1700912"/>
            <a:ext cx="3881120" cy="389724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10</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探测扫描过程中，扫描专家提出了几条建议，经过分析确认前</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条为可执行建议，勾选前</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条建议，单击【应用建议</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】按钮，开始真正的扫描，</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57026" name="图片 1"/>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762707" y="1853312"/>
            <a:ext cx="6664253" cy="3592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57026"/>
                                        </p:tgtEl>
                                        <p:attrNameLst>
                                          <p:attrName>style.visibility</p:attrName>
                                        </p:attrNameLst>
                                      </p:cBhvr>
                                      <p:to>
                                        <p:strVal val="visible"/>
                                      </p:to>
                                    </p:set>
                                    <p:animEffect transition="in" filter="barn(inVertical)">
                                      <p:cBhvr>
                                        <p:cTn id="11" dur="500"/>
                                        <p:tgtEl>
                                          <p:spTgt spid="257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1270000" y="1487552"/>
            <a:ext cx="4419600" cy="448652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11</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扫描</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过程时间比较长，会持续</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2~3</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个小时。在扫描过程中，如果发现安全问题，</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会实时显示在</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主窗口中，用户可以切换视图选择器查看。扫描结束，</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会生成一份详细的扫描</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报告</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58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854699" y="1803400"/>
            <a:ext cx="6099504" cy="4008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58050"/>
                                        </p:tgtEl>
                                        <p:attrNameLst>
                                          <p:attrName>style.visibility</p:attrName>
                                        </p:attrNameLst>
                                      </p:cBhvr>
                                      <p:to>
                                        <p:strVal val="visible"/>
                                      </p:to>
                                    </p:set>
                                    <p:animEffect transition="in" filter="barn(inVertical)">
                                      <p:cBhvr>
                                        <p:cTn id="11" dur="500"/>
                                        <p:tgtEl>
                                          <p:spTgt spid="258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5750560" y="2056512"/>
            <a:ext cx="5638800" cy="307428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结果分析：</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此次</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扫描发现</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个高级别的安全漏洞，</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个中级别的安全漏洞，</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326</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个低级别的安全漏洞。其中，</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个高级别安全漏洞为跨站点脚本漏洞。</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59075"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76450" y="1602931"/>
            <a:ext cx="3162300" cy="3981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par>
                                <p:cTn id="8" presetID="42" presetClass="entr" presetSubtype="0" fill="hold" nodeType="withEffect">
                                  <p:stCondLst>
                                    <p:cond delay="0"/>
                                  </p:stCondLst>
                                  <p:childTnLst>
                                    <p:set>
                                      <p:cBhvr>
                                        <p:cTn id="9" dur="1" fill="hold">
                                          <p:stCondLst>
                                            <p:cond delay="0"/>
                                          </p:stCondLst>
                                        </p:cTn>
                                        <p:tgtEl>
                                          <p:spTgt spid="259075"/>
                                        </p:tgtEl>
                                        <p:attrNameLst>
                                          <p:attrName>style.visibility</p:attrName>
                                        </p:attrNameLst>
                                      </p:cBhvr>
                                      <p:to>
                                        <p:strVal val="visible"/>
                                      </p:to>
                                    </p:set>
                                    <p:animEffect transition="in" filter="fade">
                                      <p:cBhvr>
                                        <p:cTn id="10" dur="1000"/>
                                        <p:tgtEl>
                                          <p:spTgt spid="259075"/>
                                        </p:tgtEl>
                                      </p:cBhvr>
                                    </p:animEffect>
                                    <p:anim calcmode="lin" valueType="num">
                                      <p:cBhvr>
                                        <p:cTn id="11" dur="1000" fill="hold"/>
                                        <p:tgtEl>
                                          <p:spTgt spid="259075"/>
                                        </p:tgtEl>
                                        <p:attrNameLst>
                                          <p:attrName>ppt_x</p:attrName>
                                        </p:attrNameLst>
                                      </p:cBhvr>
                                      <p:tavLst>
                                        <p:tav tm="0">
                                          <p:val>
                                            <p:strVal val="#ppt_x"/>
                                          </p:val>
                                        </p:tav>
                                        <p:tav tm="100000">
                                          <p:val>
                                            <p:strVal val="#ppt_x"/>
                                          </p:val>
                                        </p:tav>
                                      </p:tavLst>
                                    </p:anim>
                                    <p:anim calcmode="lin" valueType="num">
                                      <p:cBhvr>
                                        <p:cTn id="12" dur="1000" fill="hold"/>
                                        <p:tgtEl>
                                          <p:spTgt spid="25907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1412240" y="1619632"/>
            <a:ext cx="10058400" cy="405980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关于</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安全漏洞的分析，在视图选择器的“问题”选项最右侧提供了四个选项卡：</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【问题信息】</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：显示安全漏洞所在的点。</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【咨询】</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：显示安全漏洞形成的原因、技术描述、可能导致的危害以及利用该漏洞进行攻击的例子。</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【修订建议】</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：显示安全漏洞的解决策略。</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【请求</a:t>
            </a:r>
            <a:r>
              <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响应】</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：显示发送给应用程序测试相关反应的具体请求细节。</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7" name="图片 6"/>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1320800" y="1721232"/>
            <a:ext cx="6360160" cy="353148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次扫描最为严重</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漏洞：</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跨</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站点脚本</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漏洞</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原因</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未对用户输入正确执行危险字符</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清理</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危害：</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可能会使攻击者窃取或操纵客户会话和</a:t>
            </a:r>
            <a:r>
              <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cookie</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，它们可能用于假冒合法用户，从而使黑客能够以该用户身份查看或变更用户记录以及执行事务。</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9"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895590" y="1577340"/>
            <a:ext cx="3390900" cy="419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up)">
                                      <p:cBhvr>
                                        <p:cTn id="1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5.1.2 </a:t>
            </a:r>
            <a:r>
              <a:rPr lang="zh-CN" altLang="en-US" sz="3200" b="1" dirty="0" smtClean="0">
                <a:solidFill>
                  <a:srgbClr val="1353A2"/>
                </a:solidFill>
                <a:latin typeface="微软雅黑" panose="020B0503020204020204" pitchFamily="34" charset="-122"/>
                <a:ea typeface="微软雅黑" panose="020B0503020204020204" pitchFamily="34" charset="-122"/>
              </a:rPr>
              <a:t>安全测试基本原则</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3" name="内容占位符 2"/>
          <p:cNvSpPr txBox="1"/>
          <p:nvPr/>
        </p:nvSpPr>
        <p:spPr>
          <a:xfrm>
            <a:off x="6214479" y="1547826"/>
            <a:ext cx="4579622" cy="44748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、尽早测试和经常测试</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安全性</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缺陷和普通</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Bug</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没什么区别，越早发现修复成本越低，要做到这一点，最开始的就是在软件开发前期对开发和测试团队进行常见安全问题的培训，教他们学会如何检测并修复安全缺陷。</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90466" name="Picture 2" descr="http://pic.51yuansu.com/pic3/cover/01/73/88/59602d50a1ec6_610.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730375" y="1660533"/>
            <a:ext cx="3924300" cy="3924301"/>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par>
                                <p:cTn id="8" presetID="21" presetClass="entr" presetSubtype="1" fill="hold" nodeType="withEffect">
                                  <p:stCondLst>
                                    <p:cond delay="0"/>
                                  </p:stCondLst>
                                  <p:childTnLst>
                                    <p:set>
                                      <p:cBhvr>
                                        <p:cTn id="9" dur="1" fill="hold">
                                          <p:stCondLst>
                                            <p:cond delay="0"/>
                                          </p:stCondLst>
                                        </p:cTn>
                                        <p:tgtEl>
                                          <p:spTgt spid="190466"/>
                                        </p:tgtEl>
                                        <p:attrNameLst>
                                          <p:attrName>style.visibility</p:attrName>
                                        </p:attrNameLst>
                                      </p:cBhvr>
                                      <p:to>
                                        <p:strVal val="visible"/>
                                      </p:to>
                                    </p:set>
                                    <p:animEffect transition="in" filter="wheel(1)">
                                      <p:cBhvr>
                                        <p:cTn id="10" dur="2000"/>
                                        <p:tgtEl>
                                          <p:spTgt spid="1904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1498600" y="1802512"/>
            <a:ext cx="9824720" cy="353148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修复方案：</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①使用经过审查的库或框架，如微软的反</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XSS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库、</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OWASP ESAPI</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编码模块、</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Apache Wicket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等，这些库和框架更容易生成正确编码的输出，不允许出现这种漏洞或提供更容易避免这种漏洞的结构。</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②在不同组件之间传输数据时，了解数据应用的上下文环境及预期使用的编码</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7" name="图片 6"/>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1539240" y="1893952"/>
            <a:ext cx="9824720" cy="353148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③</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了解软件不可信输入的所有潜在区域，包括参数、</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Cookie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、从网络读取的任何内容、环境变量、反向</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DNS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查找、查询结果、请求头、</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URL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组件、电子邮件、文件、文件名、数据库等，尽量减少攻击面。</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④对输入进行验证，使用输入验证策略严格控制输入规范，拒绝不符合规范的所有输入，或者将其转换为符合规范的输入。</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7" name="图片 6"/>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712724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5.5.2 </a:t>
            </a:r>
            <a:r>
              <a:rPr lang="zh-CN" altLang="en-US" sz="3200" b="1" dirty="0" smtClean="0">
                <a:solidFill>
                  <a:srgbClr val="1353A2"/>
                </a:solidFill>
                <a:latin typeface="微软雅黑" panose="020B0503020204020204" pitchFamily="34" charset="-122"/>
                <a:ea typeface="微软雅黑" panose="020B0503020204020204" pitchFamily="34" charset="-122"/>
              </a:rPr>
              <a:t>扫描传智播客图书库的</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安全漏洞</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 name="内容占位符 2"/>
          <p:cNvSpPr txBox="1"/>
          <p:nvPr/>
        </p:nvSpPr>
        <p:spPr>
          <a:xfrm>
            <a:off x="5455920" y="1863472"/>
            <a:ext cx="5989320" cy="361276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除了</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跨站点脚本漏洞，</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AppScan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还发现了</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个安全级别为中的漏洞，包括</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个加密会话</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Cookie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缺省</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Secure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属性的漏洞和</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个支持不推荐使用的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SSL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版本的漏洞，对于这些漏洞，读者同样可以通过上述四个选项卡了解漏洞的形成原因、危害及解决措施等</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69315"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375410" y="2010855"/>
            <a:ext cx="3839168" cy="32164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图片 6"/>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par>
                                <p:cTn id="8" presetID="42" presetClass="entr" presetSubtype="0" fill="hold" nodeType="withEffect">
                                  <p:stCondLst>
                                    <p:cond delay="0"/>
                                  </p:stCondLst>
                                  <p:childTnLst>
                                    <p:set>
                                      <p:cBhvr>
                                        <p:cTn id="9" dur="1" fill="hold">
                                          <p:stCondLst>
                                            <p:cond delay="0"/>
                                          </p:stCondLst>
                                        </p:cTn>
                                        <p:tgtEl>
                                          <p:spTgt spid="269315"/>
                                        </p:tgtEl>
                                        <p:attrNameLst>
                                          <p:attrName>style.visibility</p:attrName>
                                        </p:attrNameLst>
                                      </p:cBhvr>
                                      <p:to>
                                        <p:strVal val="visible"/>
                                      </p:to>
                                    </p:set>
                                    <p:animEffect transition="in" filter="fade">
                                      <p:cBhvr>
                                        <p:cTn id="10" dur="1000"/>
                                        <p:tgtEl>
                                          <p:spTgt spid="269315"/>
                                        </p:tgtEl>
                                      </p:cBhvr>
                                    </p:animEffect>
                                    <p:anim calcmode="lin" valueType="num">
                                      <p:cBhvr>
                                        <p:cTn id="11" dur="1000" fill="hold"/>
                                        <p:tgtEl>
                                          <p:spTgt spid="269315"/>
                                        </p:tgtEl>
                                        <p:attrNameLst>
                                          <p:attrName>ppt_x</p:attrName>
                                        </p:attrNameLst>
                                      </p:cBhvr>
                                      <p:tavLst>
                                        <p:tav tm="0">
                                          <p:val>
                                            <p:strVal val="#ppt_x"/>
                                          </p:val>
                                        </p:tav>
                                        <p:tav tm="100000">
                                          <p:val>
                                            <p:strVal val="#ppt_x"/>
                                          </p:val>
                                        </p:tav>
                                      </p:tavLst>
                                    </p:anim>
                                    <p:anim calcmode="lin" valueType="num">
                                      <p:cBhvr>
                                        <p:cTn id="12" dur="1000" fill="hold"/>
                                        <p:tgtEl>
                                          <p:spTgt spid="2693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9338" y="500143"/>
            <a:ext cx="5903119" cy="584776"/>
          </a:xfrm>
          <a:prstGeom prst="rect">
            <a:avLst/>
          </a:prstGeom>
          <a:noFill/>
          <a:effectLst>
            <a:reflection blurRad="6350" stA="50000" endA="300" endPos="38500" dist="50800" dir="5400000" sy="-100000" algn="bl" rotWithShape="0"/>
          </a:effectLst>
        </p:spPr>
        <p:txBody>
          <a:bodyPr wrap="square" rtlCol="0">
            <a:spAutoFit/>
          </a:bodyPr>
          <a:lstStyle/>
          <a:p>
            <a:r>
              <a:rPr lang="en-US" altLang="zh-CN" sz="3200" b="1" dirty="0" smtClean="0">
                <a:solidFill>
                  <a:srgbClr val="1353A2"/>
                </a:solidFill>
                <a:latin typeface="微软雅黑" panose="020B0503020204020204" pitchFamily="34" charset="-122"/>
                <a:ea typeface="微软雅黑" panose="020B0503020204020204" pitchFamily="34" charset="-122"/>
              </a:rPr>
              <a:t>5.6 </a:t>
            </a:r>
            <a:r>
              <a:rPr lang="zh-CN" altLang="en-US" sz="3200" b="1" dirty="0" smtClean="0">
                <a:solidFill>
                  <a:srgbClr val="1353A2"/>
                </a:solidFill>
                <a:latin typeface="微软雅黑" panose="020B0503020204020204" pitchFamily="34" charset="-122"/>
                <a:ea typeface="微软雅黑" panose="020B0503020204020204" pitchFamily="34" charset="-122"/>
              </a:rPr>
              <a:t>本章小结</a:t>
            </a:r>
            <a:endParaRPr lang="zh-CN" altLang="en-US" sz="3200" b="1" dirty="0">
              <a:solidFill>
                <a:srgbClr val="1353A2"/>
              </a:solidFill>
              <a:latin typeface="微软雅黑" panose="020B0503020204020204" pitchFamily="34" charset="-122"/>
              <a:ea typeface="微软雅黑" panose="020B0503020204020204" pitchFamily="34" charset="-122"/>
            </a:endParaRPr>
          </a:p>
        </p:txBody>
      </p:sp>
      <p:sp>
        <p:nvSpPr>
          <p:cNvPr id="67" name="矩形 66"/>
          <p:cNvSpPr/>
          <p:nvPr/>
        </p:nvSpPr>
        <p:spPr>
          <a:xfrm>
            <a:off x="5708704" y="1763899"/>
            <a:ext cx="5068146" cy="4192943"/>
          </a:xfrm>
          <a:prstGeom prst="rect">
            <a:avLst/>
          </a:prstGeom>
          <a:noFill/>
          <a:ln>
            <a:no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indent="457200" defTabSz="720725">
              <a:lnSpc>
                <a:spcPct val="150000"/>
              </a:lnSpc>
            </a:pPr>
            <a:r>
              <a:rPr lang="zh-CN" altLang="zh-CN" sz="2000" dirty="0" smtClean="0">
                <a:solidFill>
                  <a:srgbClr val="1353A2"/>
                </a:solidFill>
                <a:latin typeface="微软雅黑" panose="020B0503020204020204" pitchFamily="34" charset="-122"/>
                <a:ea typeface="微软雅黑" panose="020B0503020204020204" pitchFamily="34" charset="-122"/>
              </a:rPr>
              <a:t>本章</a:t>
            </a:r>
            <a:r>
              <a:rPr lang="zh-CN" altLang="zh-CN" sz="2000" dirty="0">
                <a:solidFill>
                  <a:srgbClr val="1353A2"/>
                </a:solidFill>
                <a:latin typeface="微软雅黑" panose="020B0503020204020204" pitchFamily="34" charset="-122"/>
                <a:ea typeface="微软雅黑" panose="020B0503020204020204" pitchFamily="34" charset="-122"/>
              </a:rPr>
              <a:t>主要讲解了安全测试的相关知识，首先介绍了安全测试的概念、与常规测试的区别以及安全测试的基本原则；然后介绍了软件常见的安全漏洞、渗透测试及常用的安全测试工具；最后讲解了使用</a:t>
            </a:r>
            <a:r>
              <a:rPr lang="en-US" altLang="zh-CN" sz="2000" dirty="0" err="1">
                <a:solidFill>
                  <a:srgbClr val="1353A2"/>
                </a:solidFill>
                <a:latin typeface="微软雅黑" panose="020B0503020204020204" pitchFamily="34" charset="-122"/>
                <a:ea typeface="微软雅黑" panose="020B0503020204020204" pitchFamily="34" charset="-122"/>
              </a:rPr>
              <a:t>AppScan</a:t>
            </a:r>
            <a:r>
              <a:rPr lang="zh-CN" altLang="zh-CN" sz="2000" dirty="0">
                <a:solidFill>
                  <a:srgbClr val="1353A2"/>
                </a:solidFill>
                <a:latin typeface="微软雅黑" panose="020B0503020204020204" pitchFamily="34" charset="-122"/>
                <a:ea typeface="微软雅黑" panose="020B0503020204020204" pitchFamily="34" charset="-122"/>
              </a:rPr>
              <a:t>测试传智播客图书库安全性的实例。通过本章的学习，读者应当对安全测试有一个整体的了解与认知，并熟悉安全测试工具</a:t>
            </a:r>
            <a:r>
              <a:rPr lang="en-US" altLang="zh-CN" sz="2000" dirty="0" err="1">
                <a:solidFill>
                  <a:srgbClr val="1353A2"/>
                </a:solidFill>
                <a:latin typeface="微软雅黑" panose="020B0503020204020204" pitchFamily="34" charset="-122"/>
                <a:ea typeface="微软雅黑" panose="020B0503020204020204" pitchFamily="34" charset="-122"/>
              </a:rPr>
              <a:t>AppScan</a:t>
            </a:r>
            <a:r>
              <a:rPr lang="zh-CN" altLang="zh-CN" sz="2000" dirty="0">
                <a:solidFill>
                  <a:srgbClr val="1353A2"/>
                </a:solidFill>
                <a:latin typeface="微软雅黑" panose="020B0503020204020204" pitchFamily="34" charset="-122"/>
                <a:ea typeface="微软雅黑" panose="020B0503020204020204" pitchFamily="34" charset="-122"/>
              </a:rPr>
              <a:t>的使用。</a:t>
            </a:r>
            <a:endParaRPr lang="zh-CN" altLang="en-US" sz="2000" dirty="0">
              <a:solidFill>
                <a:srgbClr val="1353A2"/>
              </a:solidFill>
              <a:latin typeface="微软雅黑" panose="020B0503020204020204" pitchFamily="34" charset="-122"/>
              <a:ea typeface="微软雅黑" panose="020B0503020204020204" pitchFamily="34" charset="-122"/>
            </a:endParaRPr>
          </a:p>
        </p:txBody>
      </p:sp>
      <p:cxnSp>
        <p:nvCxnSpPr>
          <p:cNvPr id="94" name="直接连接符 71"/>
          <p:cNvCxnSpPr/>
          <p:nvPr/>
        </p:nvCxnSpPr>
        <p:spPr>
          <a:xfrm flipH="1">
            <a:off x="9202549" y="7121749"/>
            <a:ext cx="1474501" cy="1463953"/>
          </a:xfrm>
          <a:prstGeom prst="line">
            <a:avLst/>
          </a:prstGeom>
          <a:ln>
            <a:solidFill>
              <a:srgbClr val="FEA521"/>
            </a:solidFill>
          </a:ln>
        </p:spPr>
        <p:style>
          <a:lnRef idx="1">
            <a:schemeClr val="accent1"/>
          </a:lnRef>
          <a:fillRef idx="0">
            <a:schemeClr val="accent1"/>
          </a:fillRef>
          <a:effectRef idx="0">
            <a:schemeClr val="accent1"/>
          </a:effectRef>
          <a:fontRef idx="minor">
            <a:schemeClr val="tx1"/>
          </a:fontRef>
        </p:style>
      </p:cxnSp>
      <p:cxnSp>
        <p:nvCxnSpPr>
          <p:cNvPr id="95" name="直接连接符 73"/>
          <p:cNvCxnSpPr/>
          <p:nvPr/>
        </p:nvCxnSpPr>
        <p:spPr>
          <a:xfrm flipH="1">
            <a:off x="11069007" y="5941656"/>
            <a:ext cx="658541" cy="626903"/>
          </a:xfrm>
          <a:prstGeom prst="line">
            <a:avLst/>
          </a:prstGeom>
          <a:ln>
            <a:solidFill>
              <a:srgbClr val="05B0F3"/>
            </a:solidFill>
          </a:ln>
        </p:spPr>
        <p:style>
          <a:lnRef idx="1">
            <a:schemeClr val="accent1"/>
          </a:lnRef>
          <a:fillRef idx="0">
            <a:schemeClr val="accent1"/>
          </a:fillRef>
          <a:effectRef idx="0">
            <a:schemeClr val="accent1"/>
          </a:effectRef>
          <a:fontRef idx="minor">
            <a:schemeClr val="tx1"/>
          </a:fontRef>
        </p:style>
      </p:cxnSp>
      <p:pic>
        <p:nvPicPr>
          <p:cNvPr id="65" name="Picture 5"/>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03321" y="1634705"/>
            <a:ext cx="4730773" cy="38706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custDataLst>
              <p:tags r:id="rId1"/>
            </p:custDataLst>
          </p:nvPr>
        </p:nvPicPr>
        <p:blipFill>
          <a:blip r:embed="rId2"/>
          <a:stretch>
            <a:fillRect/>
          </a:stretch>
        </p:blipFill>
        <p:spPr>
          <a:xfrm>
            <a:off x="3355340" y="1180465"/>
            <a:ext cx="5596890"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par>
    </p:tn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GENSWF_ADVANCE_TIME" val="0.00"/>
  <p:tag name="ISPRING_SLIDE_INDENT_LEVEL" val="0"/>
  <p:tag name="ISPRING_CUSTOM_TIMING_USED" val="0"/>
  <p:tag name="GENSWF_SLIDE_TITLE" val="5.4 常见安全测试工具"/>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GENSWF_ADVANCE_TIME" val="0.00"/>
  <p:tag name="ISPRING_SLIDE_INDENT_LEVEL" val="0"/>
  <p:tag name="ISPRING_CUSTOM_TIMING_USED" val="0"/>
  <p:tag name="GENSWF_SLIDE_TITLE" val="5.4 常见安全测试工具"/>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GENSWF_ADVANCE_TIME" val="0.00"/>
  <p:tag name="ISPRING_SLIDE_INDENT_LEVEL" val="0"/>
  <p:tag name="ISPRING_CUSTOM_TIMING_USED" val="0"/>
  <p:tag name="GENSWF_SLIDE_TITLE" val="5.4 常见安全测试工具"/>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GENSWF_ADVANCE_TIME" val="0.00"/>
  <p:tag name="ISPRING_SLIDE_INDENT_LEVEL" val="0"/>
  <p:tag name="ISPRING_CUSTOM_TIMING_USED" val="0"/>
  <p:tag name="GENSWF_SLIDE_TITLE" val="5.4 常见安全测试工具"/>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GENSWF_ADVANCE_TIME" val="0.00"/>
  <p:tag name="ISPRING_SLIDE_INDENT_LEVEL" val="0"/>
  <p:tag name="ISPRING_CUSTOM_TIMING_USED" val="0"/>
  <p:tag name="GENSWF_SLIDE_TITLE" val="5.4 常见安全测试工具"/>
</p:tagLst>
</file>

<file path=ppt/tags/tag11.xml><?xml version="1.0" encoding="utf-8"?>
<p:tagLst xmlns:p="http://schemas.openxmlformats.org/presentationml/2006/main">
  <p:tag name="GENSWF_ADVANCE_TIME" val="0.00"/>
  <p:tag name="ISPRING_SLIDE_INDENT_LEVEL" val="0"/>
  <p:tag name="ISPRING_CUSTOM_TIMING_USED" val="0"/>
  <p:tag name="GENSWF_SLIDE_TITLE" val="5.1.1 什么是安全测试"/>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GENSWF_ADVANCE_TIME" val="0.00"/>
  <p:tag name="ISPRING_SLIDE_INDENT_LEVEL" val="0"/>
  <p:tag name="ISPRING_CUSTOM_TIMING_USED" val="0"/>
  <p:tag name="GENSWF_SLIDE_TITLE" val="5.4 常见安全测试工具"/>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GENSWF_ADVANCE_TIME" val="0.00"/>
  <p:tag name="ISPRING_SLIDE_INDENT_LEVEL" val="0"/>
  <p:tag name="ISPRING_CUSTOM_TIMING_USED" val="0"/>
  <p:tag name="GENSWF_SLIDE_TITLE" val="5.4 常见安全测试工具"/>
</p:tagLst>
</file>

<file path=ppt/tags/tag114.xml><?xml version="1.0" encoding="utf-8"?>
<p:tagLst xmlns:p="http://schemas.openxmlformats.org/presentationml/2006/main">
  <p:tag name="KSO_WM_BEAUTIFY_FLAG" val=""/>
</p:tagLst>
</file>

<file path=ppt/tags/tag115.xml><?xml version="1.0" encoding="utf-8"?>
<p:tagLst xmlns:p="http://schemas.openxmlformats.org/presentationml/2006/main">
  <p:tag name="GENSWF_ADVANCE_TIME" val="0.00"/>
  <p:tag name="ISPRING_SLIDE_INDENT_LEVEL" val="0"/>
  <p:tag name="ISPRING_CUSTOM_TIMING_USED" val="0"/>
  <p:tag name="GENSWF_SLIDE_TITLE" val="5.4 常见安全测试工具"/>
</p:tagLst>
</file>

<file path=ppt/tags/tag116.xml><?xml version="1.0" encoding="utf-8"?>
<p:tagLst xmlns:p="http://schemas.openxmlformats.org/presentationml/2006/main">
  <p:tag name="KSO_WM_BEAUTIFY_FLAG" val=""/>
</p:tagLst>
</file>

<file path=ppt/tags/tag117.xml><?xml version="1.0" encoding="utf-8"?>
<p:tagLst xmlns:p="http://schemas.openxmlformats.org/presentationml/2006/main">
  <p:tag name="GENSWF_ADVANCE_TIME" val="0.00"/>
  <p:tag name="ISPRING_SLIDE_INDENT_LEVEL" val="0"/>
  <p:tag name="ISPRING_CUSTOM_TIMING_USED" val="0"/>
  <p:tag name="GENSWF_SLIDE_TITLE" val="5.4 常见安全测试工具"/>
</p:tagLst>
</file>

<file path=ppt/tags/tag118.xml><?xml version="1.0" encoding="utf-8"?>
<p:tagLst xmlns:p="http://schemas.openxmlformats.org/presentationml/2006/main">
  <p:tag name="KSO_WM_BEAUTIFY_FLAG" val=""/>
</p:tagLst>
</file>

<file path=ppt/tags/tag119.xml><?xml version="1.0" encoding="utf-8"?>
<p:tagLst xmlns:p="http://schemas.openxmlformats.org/presentationml/2006/main">
  <p:tag name="GENSWF_ADVANCE_TIME" val="0.00"/>
  <p:tag name="ISPRING_SLIDE_INDENT_LEVEL" val="0"/>
  <p:tag name="ISPRING_CUSTOM_TIMING_USED" val="0"/>
  <p:tag name="GENSWF_SLIDE_TITLE" val="5.4 常见安全测试工具"/>
</p:tagLst>
</file>

<file path=ppt/tags/tag12.xml><?xml version="1.0" encoding="utf-8"?>
<p:tagLst xmlns:p="http://schemas.openxmlformats.org/presentationml/2006/main">
  <p:tag name="KSO_WM_BEAUTIFY_FLAG" val=""/>
</p:tagLst>
</file>

<file path=ppt/tags/tag120.xml><?xml version="1.0" encoding="utf-8"?>
<p:tagLst xmlns:p="http://schemas.openxmlformats.org/presentationml/2006/main">
  <p:tag name="KSO_WM_BEAUTIFY_FLAG" val=""/>
</p:tagLst>
</file>

<file path=ppt/tags/tag121.xml><?xml version="1.0" encoding="utf-8"?>
<p:tagLst xmlns:p="http://schemas.openxmlformats.org/presentationml/2006/main">
  <p:tag name="GENSWF_ADVANCE_TIME" val="0.00"/>
  <p:tag name="ISPRING_SLIDE_INDENT_LEVEL" val="0"/>
  <p:tag name="ISPRING_CUSTOM_TIMING_USED" val="0"/>
  <p:tag name="GENSWF_SLIDE_TITLE" val="5.4 常见安全测试工具"/>
</p:tagLst>
</file>

<file path=ppt/tags/tag122.xml><?xml version="1.0" encoding="utf-8"?>
<p:tagLst xmlns:p="http://schemas.openxmlformats.org/presentationml/2006/main">
  <p:tag name="KSO_WM_BEAUTIFY_FLAG" val=""/>
</p:tagLst>
</file>

<file path=ppt/tags/tag123.xml><?xml version="1.0" encoding="utf-8"?>
<p:tagLst xmlns:p="http://schemas.openxmlformats.org/presentationml/2006/main">
  <p:tag name="GENSWF_ADVANCE_TIME" val="0.00"/>
  <p:tag name="ISPRING_SLIDE_INDENT_LEVEL" val="0"/>
  <p:tag name="ISPRING_CUSTOM_TIMING_USED" val="0"/>
  <p:tag name="GENSWF_SLIDE_TITLE" val="5.5 实例：测试传智图书库的安全性"/>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GENSWF_ADVANCE_TIME" val="0.00"/>
  <p:tag name="ISPRING_SLIDE_INDENT_LEVEL" val="0"/>
  <p:tag name="ISPRING_CUSTOM_TIMING_USED" val="0"/>
  <p:tag name="GENSWF_SLIDE_TITLE" val="5.5.1 AppScan安装"/>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28.xml><?xml version="1.0" encoding="utf-8"?>
<p:tagLst xmlns:p="http://schemas.openxmlformats.org/presentationml/2006/main">
  <p:tag name="KSO_WM_BEAUTIFY_FLAG" val=""/>
</p:tagLst>
</file>

<file path=ppt/tags/tag129.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3.xml><?xml version="1.0" encoding="utf-8"?>
<p:tagLst xmlns:p="http://schemas.openxmlformats.org/presentationml/2006/main">
  <p:tag name="GENSWF_ADVANCE_TIME" val="0.00"/>
  <p:tag name="ISPRING_SLIDE_INDENT_LEVEL" val="0"/>
  <p:tag name="ISPRING_CUSTOM_TIMING_USED" val="0"/>
  <p:tag name="GENSWF_SLIDE_TITLE" val="5.1.1 什么是安全测试"/>
</p:tagLst>
</file>

<file path=ppt/tags/tag130.xml><?xml version="1.0" encoding="utf-8"?>
<p:tagLst xmlns:p="http://schemas.openxmlformats.org/presentationml/2006/main">
  <p:tag name="KSO_WM_BEAUTIFY_FLAG" val=""/>
</p:tagLst>
</file>

<file path=ppt/tags/tag131.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32.xml><?xml version="1.0" encoding="utf-8"?>
<p:tagLst xmlns:p="http://schemas.openxmlformats.org/presentationml/2006/main">
  <p:tag name="KSO_WM_BEAUTIFY_FLAG" val=""/>
</p:tagLst>
</file>

<file path=ppt/tags/tag133.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34.xml><?xml version="1.0" encoding="utf-8"?>
<p:tagLst xmlns:p="http://schemas.openxmlformats.org/presentationml/2006/main">
  <p:tag name="KSO_WM_BEAUTIFY_FLAG" val=""/>
</p:tagLst>
</file>

<file path=ppt/tags/tag135.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36.xml><?xml version="1.0" encoding="utf-8"?>
<p:tagLst xmlns:p="http://schemas.openxmlformats.org/presentationml/2006/main">
  <p:tag name="KSO_WM_BEAUTIFY_FLAG" val=""/>
</p:tagLst>
</file>

<file path=ppt/tags/tag137.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38.xml><?xml version="1.0" encoding="utf-8"?>
<p:tagLst xmlns:p="http://schemas.openxmlformats.org/presentationml/2006/main">
  <p:tag name="KSO_WM_BEAUTIFY_FLAG" val=""/>
</p:tagLst>
</file>

<file path=ppt/tags/tag139.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4.xml><?xml version="1.0" encoding="utf-8"?>
<p:tagLst xmlns:p="http://schemas.openxmlformats.org/presentationml/2006/main">
  <p:tag name="KSO_WM_BEAUTIFY_FLAG" val=""/>
</p:tagLst>
</file>

<file path=ppt/tags/tag140.xml><?xml version="1.0" encoding="utf-8"?>
<p:tagLst xmlns:p="http://schemas.openxmlformats.org/presentationml/2006/main">
  <p:tag name="KSO_WM_BEAUTIFY_FLAG" val=""/>
</p:tagLst>
</file>

<file path=ppt/tags/tag141.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42.xml><?xml version="1.0" encoding="utf-8"?>
<p:tagLst xmlns:p="http://schemas.openxmlformats.org/presentationml/2006/main">
  <p:tag name="KSO_WM_BEAUTIFY_FLAG" val=""/>
</p:tagLst>
</file>

<file path=ppt/tags/tag143.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44.xml><?xml version="1.0" encoding="utf-8"?>
<p:tagLst xmlns:p="http://schemas.openxmlformats.org/presentationml/2006/main">
  <p:tag name="KSO_WM_BEAUTIFY_FLAG" val=""/>
</p:tagLst>
</file>

<file path=ppt/tags/tag145.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46.xml><?xml version="1.0" encoding="utf-8"?>
<p:tagLst xmlns:p="http://schemas.openxmlformats.org/presentationml/2006/main">
  <p:tag name="KSO_WM_BEAUTIFY_FLAG" val=""/>
</p:tagLst>
</file>

<file path=ppt/tags/tag147.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48.xml><?xml version="1.0" encoding="utf-8"?>
<p:tagLst xmlns:p="http://schemas.openxmlformats.org/presentationml/2006/main">
  <p:tag name="KSO_WM_BEAUTIFY_FLAG" val=""/>
</p:tagLst>
</file>

<file path=ppt/tags/tag149.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5.xml><?xml version="1.0" encoding="utf-8"?>
<p:tagLst xmlns:p="http://schemas.openxmlformats.org/presentationml/2006/main">
  <p:tag name="GENSWF_ADVANCE_TIME" val="0.00"/>
  <p:tag name="ISPRING_SLIDE_INDENT_LEVEL" val="0"/>
  <p:tag name="ISPRING_CUSTOM_TIMING_USED" val="0"/>
  <p:tag name="GENSWF_SLIDE_TITLE" val="5.1.2 安全测试基本原则"/>
</p:tagLst>
</file>

<file path=ppt/tags/tag150.xml><?xml version="1.0" encoding="utf-8"?>
<p:tagLst xmlns:p="http://schemas.openxmlformats.org/presentationml/2006/main">
  <p:tag name="KSO_WM_BEAUTIFY_FLAG" val=""/>
</p:tagLst>
</file>

<file path=ppt/tags/tag151.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52.xml><?xml version="1.0" encoding="utf-8"?>
<p:tagLst xmlns:p="http://schemas.openxmlformats.org/presentationml/2006/main">
  <p:tag name="KSO_WM_BEAUTIFY_FLAG" val=""/>
</p:tagLst>
</file>

<file path=ppt/tags/tag153.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54.xml><?xml version="1.0" encoding="utf-8"?>
<p:tagLst xmlns:p="http://schemas.openxmlformats.org/presentationml/2006/main">
  <p:tag name="KSO_WM_BEAUTIFY_FLAG" val=""/>
</p:tagLst>
</file>

<file path=ppt/tags/tag155.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56.xml><?xml version="1.0" encoding="utf-8"?>
<p:tagLst xmlns:p="http://schemas.openxmlformats.org/presentationml/2006/main">
  <p:tag name="KSO_WM_BEAUTIFY_FLAG" val=""/>
</p:tagLst>
</file>

<file path=ppt/tags/tag157.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58.xml><?xml version="1.0" encoding="utf-8"?>
<p:tagLst xmlns:p="http://schemas.openxmlformats.org/presentationml/2006/main">
  <p:tag name="KSO_WM_BEAUTIFY_FLAG" val=""/>
</p:tagLst>
</file>

<file path=ppt/tags/tag159.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6.xml><?xml version="1.0" encoding="utf-8"?>
<p:tagLst xmlns:p="http://schemas.openxmlformats.org/presentationml/2006/main">
  <p:tag name="KSO_WM_BEAUTIFY_FLAG" val=""/>
</p:tagLst>
</file>

<file path=ppt/tags/tag160.xml><?xml version="1.0" encoding="utf-8"?>
<p:tagLst xmlns:p="http://schemas.openxmlformats.org/presentationml/2006/main">
  <p:tag name="KSO_WM_BEAUTIFY_FLAG" val=""/>
</p:tagLst>
</file>

<file path=ppt/tags/tag161.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62.xml><?xml version="1.0" encoding="utf-8"?>
<p:tagLst xmlns:p="http://schemas.openxmlformats.org/presentationml/2006/main">
  <p:tag name="KSO_WM_BEAUTIFY_FLAG" val=""/>
</p:tagLst>
</file>

<file path=ppt/tags/tag163.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64.xml><?xml version="1.0" encoding="utf-8"?>
<p:tagLst xmlns:p="http://schemas.openxmlformats.org/presentationml/2006/main">
  <p:tag name="KSO_WM_BEAUTIFY_FLAG" val=""/>
</p:tagLst>
</file>

<file path=ppt/tags/tag165.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66.xml><?xml version="1.0" encoding="utf-8"?>
<p:tagLst xmlns:p="http://schemas.openxmlformats.org/presentationml/2006/main">
  <p:tag name="KSO_WM_BEAUTIFY_FLAG" val=""/>
</p:tagLst>
</file>

<file path=ppt/tags/tag167.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68.xml><?xml version="1.0" encoding="utf-8"?>
<p:tagLst xmlns:p="http://schemas.openxmlformats.org/presentationml/2006/main">
  <p:tag name="KSO_WM_BEAUTIFY_FLAG" val=""/>
</p:tagLst>
</file>

<file path=ppt/tags/tag169.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7.xml><?xml version="1.0" encoding="utf-8"?>
<p:tagLst xmlns:p="http://schemas.openxmlformats.org/presentationml/2006/main">
  <p:tag name="GENSWF_ADVANCE_TIME" val="0.00"/>
  <p:tag name="ISPRING_SLIDE_INDENT_LEVEL" val="0"/>
  <p:tag name="ISPRING_CUSTOM_TIMING_USED" val="0"/>
  <p:tag name="GENSWF_SLIDE_TITLE" val="5.1.2 安全测试基本原则"/>
</p:tagLst>
</file>

<file path=ppt/tags/tag170.xml><?xml version="1.0" encoding="utf-8"?>
<p:tagLst xmlns:p="http://schemas.openxmlformats.org/presentationml/2006/main">
  <p:tag name="KSO_WM_BEAUTIFY_FLAG" val=""/>
</p:tagLst>
</file>

<file path=ppt/tags/tag171.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72.xml><?xml version="1.0" encoding="utf-8"?>
<p:tagLst xmlns:p="http://schemas.openxmlformats.org/presentationml/2006/main">
  <p:tag name="KSO_WM_BEAUTIFY_FLAG" val=""/>
</p:tagLst>
</file>

<file path=ppt/tags/tag173.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74.xml><?xml version="1.0" encoding="utf-8"?>
<p:tagLst xmlns:p="http://schemas.openxmlformats.org/presentationml/2006/main">
  <p:tag name="KSO_WM_BEAUTIFY_FLAG" val=""/>
</p:tagLst>
</file>

<file path=ppt/tags/tag175.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76.xml><?xml version="1.0" encoding="utf-8"?>
<p:tagLst xmlns:p="http://schemas.openxmlformats.org/presentationml/2006/main">
  <p:tag name="KSO_WM_BEAUTIFY_FLAG" val=""/>
</p:tagLst>
</file>

<file path=ppt/tags/tag177.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78.xml><?xml version="1.0" encoding="utf-8"?>
<p:tagLst xmlns:p="http://schemas.openxmlformats.org/presentationml/2006/main">
  <p:tag name="KSO_WM_BEAUTIFY_FLAG" val=""/>
</p:tagLst>
</file>

<file path=ppt/tags/tag179.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8.xml><?xml version="1.0" encoding="utf-8"?>
<p:tagLst xmlns:p="http://schemas.openxmlformats.org/presentationml/2006/main">
  <p:tag name="KSO_WM_BEAUTIFY_FLAG" val=""/>
</p:tagLst>
</file>

<file path=ppt/tags/tag180.xml><?xml version="1.0" encoding="utf-8"?>
<p:tagLst xmlns:p="http://schemas.openxmlformats.org/presentationml/2006/main">
  <p:tag name="KSO_WM_BEAUTIFY_FLAG" val=""/>
</p:tagLst>
</file>

<file path=ppt/tags/tag181.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82.xml><?xml version="1.0" encoding="utf-8"?>
<p:tagLst xmlns:p="http://schemas.openxmlformats.org/presentationml/2006/main">
  <p:tag name="KSO_WM_BEAUTIFY_FLAG" val=""/>
</p:tagLst>
</file>

<file path=ppt/tags/tag183.xml><?xml version="1.0" encoding="utf-8"?>
<p:tagLst xmlns:p="http://schemas.openxmlformats.org/presentationml/2006/main">
  <p:tag name="GENSWF_ADVANCE_TIME" val="0.00"/>
  <p:tag name="ISPRING_SLIDE_INDENT_LEVEL" val="0"/>
  <p:tag name="ISPRING_CUSTOM_TIMING_USED" val="0"/>
  <p:tag name="GENSWF_SLIDE_TITLE" val="5.5.2 扫描传智播客图书库的安全漏洞"/>
</p:tagLst>
</file>

<file path=ppt/tags/tag184.xml><?xml version="1.0" encoding="utf-8"?>
<p:tagLst xmlns:p="http://schemas.openxmlformats.org/presentationml/2006/main">
  <p:tag name="KSO_WM_BEAUTIFY_FLAG" val=""/>
</p:tagLst>
</file>

<file path=ppt/tags/tag185.xml><?xml version="1.0" encoding="utf-8"?>
<p:tagLst xmlns:p="http://schemas.openxmlformats.org/presentationml/2006/main">
  <p:tag name="GENSWF_ADVANCE_TIME" val="0.00"/>
  <p:tag name="ISPRING_SLIDE_INDENT_LEVEL" val="0"/>
  <p:tag name="ISPRING_CUSTOM_TIMING_USED" val="0"/>
  <p:tag name="GENSWF_SLIDE_TITLE" val="5.6 本章小结"/>
</p:tagLst>
</file>

<file path=ppt/tags/tag186.xml><?xml version="1.0" encoding="utf-8"?>
<p:tagLst xmlns:p="http://schemas.openxmlformats.org/presentationml/2006/main">
  <p:tag name="KSO_WM_BEAUTIFY_FLAG" val=""/>
</p:tagLst>
</file>

<file path=ppt/tags/tag187.xml><?xml version="1.0" encoding="utf-8"?>
<p:tagLst xmlns:p="http://schemas.openxmlformats.org/presentationml/2006/main">
  <p:tag name="GENSWF_ADVANCE_TIME" val="0.00"/>
  <p:tag name="ISPRING_SLIDE_INDENT_LEVEL" val="0"/>
  <p:tag name="ISPRING_CUSTOM_TIMING_USED" val="0"/>
  <p:tag name="GENSWF_SLIDE_TITLE" val="传智播客.黑马程序员"/>
</p:tagLst>
</file>

<file path=ppt/tags/tag188.xml><?xml version="1.0" encoding="utf-8"?>
<p:tagLst xmlns:p="http://schemas.openxmlformats.org/presentationml/2006/main">
  <p:tag name="ISPRING_UUID" val="{8D62E317-9EB8-4EE3-A0B2-DEA7D8D8667A}"/>
  <p:tag name="ISPRING_RESOURCE_FOLDER" val="F:\7、计算机组装与维护\5、资源\2.PPT\ppt\第1章 认识计算机 教学PPT_薛蒙蒙_0827_1\"/>
  <p:tag name="ISPRING_RESOURCE_FOLDER_STATIC" val="F:\7、计算机组装与维护\5、资源\2.PPT\ppt\第1章 认识计算机 教学PPT_薛蒙蒙_0827_1\"/>
  <p:tag name="ISPRING_PRESENTATION_PATH" val="F:\7、计算机组装与维护\5、资源\2.PPT\ppt\第1章 认识计算机 教学PPT_薛蒙蒙_0827.pptx"/>
  <p:tag name="ISPRING_PROJECT_FOLDER_UPDATED" val="1"/>
  <p:tag name="ISPRING_PLAYERS_CUSTOMIZATION" val="UEsDBBQAAgAIAO9xSE3/6EwIKgQAAHYOAAAdAAAAdW5pdmVyc2FsL2NvbW1vbl9tZXNzYWdlcy5sbmetV1uP00YUfkfiP4wsUbUPXaASCKnZoEk8m1g4drAne+lF1mw8BAvHs7WdwPYJVS1i+wIStKItLVppu1upNK2QWlFW5ddsnOVf9NhOIAm0tnd5sJSx8n3n9p3jM6WLN7ou6nM/cIS3KJ1dOCMh7rWF7XidRalFl96/IKEgZJ7NXOHxRckTErpYPnmi5DKv02MdDr9PnkCo1OVBAMegHJ9enZFjL0rNilXVG02srVmqXtOtilKTylXR3WDeJlJFR3ziv/vB+Qs3zp47/17p9BiZh8hsYFWdpUIJ07kzOYg0auiqBWxEtTSySqXyO53ww/mnGI/eoqqiEak83NkbPXtyuHdr+MPzYhRNgyyDKy6Yn3syeVqGQTRqmaoiE0sxLU2nScJUQokslaMHvw/v7o7290b7vx08/frg6c3o8Xb0553DvduHgz+G/3yTZUA28Iqi1Syq66ppEU2evJHKo/170Y+PRvf3R4/vF6QxsEkM8O7e7ovvdo6AtRIRpPBo62b0cKsYSV2p1VV4aOzFi18fHDwbFCNoEg0SkB13g5gmrhGroq9CaUAjd3eLQPRLYGV7cDjYKYJaI2ZS+SyMhpeVGqaKrsXKMYhJDaWayGZN9FCbeUh47iZi7Tbg0IbP+47oBfCm7/Dr3EaB69g8KGbFJJdbIFgFq6mVq6zPUSgSyjEhcjwUXuWo4/Q5uODb3M+yAQ1UJXJcnsst5SNrCSsqkS2ol6yvWDRp9NgY8znyRIiY64o4ALDL7D7z2hyt8zbrBRxtwt9sx07+tsEg7NiTz3rO54iFqX/o1LjZNJmsnlo4nmsKVWFyrDDfg/FbkGqm1V8PttsLINIw5N2NMCuKqUwsvBUvjhtXE5vmfwaVpy7HjGjOftFwTJA4MeCrBy1fcUR+BGmAPqQy6TLHzY9StCUw1PR5wL2Q+0jxrhSwqeljAk2go3IsQ+ZnXFiGihTAr5CKqdA4x3w9cEKehUwKldb7zRppw4Lg8pC/0sk6vyKg/13O+lBEeO8EqXAWjmCskCAmkzUegdNzesyigUMdFsI6hsAl1+lC/HYOzlaDTDKYjteZTLzxyz/6/ssiH///M5L6bvCg1+UT2SRBZJGaBBvVulXFWpWA1Id3vo3+up0TBFKNfVKpaam4EsOjJ9vw9Y+++CV69HO09RwCHN76ajj4Oydhun/JZAkD6ThzOaHzjqT2YSf66WEhBmi+eOSQl0wfayLkwadZJBRXZnHJIQ9qvLFOcEX21qTs46xhSnG13gBlmIkQRM9vZ68D0wwNbFyC5k9WKqncYP41mBxUCLcQSxJ3PL3CYtaPtLhPExxvAMdRU6VpYVlOrjZwqXGd9rX0w2Ujloyw+I7jwh0nL1m1jjWYLnN83HbCgoTJQJ80O7Rdep4oLd7XXpvvL09BckMsnZ66MP4LUEsDBBQAAgAIAO9xSE2LtzoSDwQAANwPAAAnAAAAdW5pdmVyc2FsL2ZsYXNoX3B1Ymxpc2hpbmdfc2V0dGluZ3MueG1s5VdRaxtHEH7Xr1iupG/RyYldO+5JwdgSEZVl17rShFLM6m6s23pv93q7J0V5CiEJTV8aKIWShhZDavehdUugkNY0P6ZEkn9G53S2LFlyenJISSjiEDf7zbczs7Pf3lpXb/qcNCFUTIq8MZPNGQSEI10mGnnjI7t0ccEgSlPhUi4F5A0hDXK1kLGCqM6Z8mqgNUIVQRqhFgOdNzytg0XTbLVaWaaCMB6VPNLIr7KO9M0gBAVCQ2gGnLbxT7cDUEYhkyHESkyr0o04EOZiCILF0VFe4lR5hpnA6tTZboQyEu6y5DIkYaOeN95ZWIp/x5iEaoX5IOLkVAGNsVkvUtdlcTyU19gtIB6whoeBz88apMVc7eWNy7lLMQ3CzXGaPnmSBI1pliVmI/QRvw+aulTT5DWZUMNNrY4NicltC+ozx8YREhcgb6zYm7VKeaW4WV2zi7XNa/ZqJYlhCie7eN2ewsku25XiNPi09NdurBc3KuXqB5v22lrFLq+feGFFRwpimaMVs7CyMgodGBTM0l7k1wVlHLvtVBkVaOxXTsMG2LLEcBW3KFdgkM8CaHwYUc50G9s6h229DRAsqQAcvREvW97QYQTGCV1CiIHhWg56Yu7KoCfmF0ZSN5PZT9KaGKVFtaaOh82Dtn5oljlsOoZtSTGSWvxO6pK7g4TAr4NbpT4M7YnaNhMlRM4YZAsXgWOqSyGj3CBMY+rOwFlFdaWZ7u/C0jCSIBfudiCrtbFSOB4N1UjFB1WPG98pfFKVGtSnSSkS01nQ7re/dh7u9g72ege/vHj25Ytnt7s/7/Qe3e3+/tXh3heH+791/vomDc8NGRE/UpqgkgQcNBDtAfk8YrdIHbZkCIQDbaLmoJ0pojhzITsVcUCVOiGlOuEgF5IdUK6uFK9fIFoS6japcKYkx6UHP9Cvg59i7kLiFJzLFrhDFFgZh0YKSBthLnP7sDRpZs+9sudZVocKIgVvE+rg5lcEJbbJZKTQ0mQQp9QPUaXl82gT4irEzkeuhIl+zg3cPzhZ6EKYhi03c+ny7Nx78wtXFrPm37d3L77U6UgQ1zmNZ0sUcflMxU3ndUp3/8XpJeo75luSoR93pTs26eQT5Uj5xrXBMmPNmixhfaV9ExWs+8OP3QfPewdfd79/nKrZn+50Hz/o3vnpyPHR3c79e539P9L4dp7s9f58erh3v/Pd8zT4fv3TAN/l+v3TTyq/BmJPPSl3fKp8H+6mgfV29g/3n6RBboCKfCDrQ59eadw+pqHAA+GtgFbx7Gr0MyN4enHmM9yZb4VEnaUWr65u/4lCvdJHViJvr0ehzrWwb7yo/18qlrwNbjojVxvLnHiJjEd8JpiPdYw/WgY3z8LcbA4vSxOHMhlkG72RFzL/AFBLAwQUAAIACADvcUhNBOcD0bYCAABTCgAAIQAAAHVuaXZlcnNhbC9mbGFzaF9za2luX3NldHRpbmdzLnhtbJVWbU/bMBD+vl9Rdd8Jey2TTCUonYTEBhqI705yTaw6dmQ7Zf338yux26TNekKq757Hd763guSWsOWH2QwVnHLxDEoRVkmjCboZKa/neacUZxcFZwqYumBcNJjOlx9/2g/KLPIci+9ATOVscAG9m4X9TKF4H98WRsYIBW9azPYPvOIXOS62leAdK8+GVu9bEJSwrUZe/lis1qMOKJHqXkGTxLS+MjKN0gqQEkxI39dGzrIozoEGT5f2M5HTuzr9+gPajkiiLO3mk5ExWosrSJN8dWNkHM/07WlVFkZOExT8VRr65bORUSjFexDp5XdfjYwyeNu1/9MjreCVSWjKOV3Edw7luNTjZ6K6NHKWYB5kHJ2tgk+PfetdBPJf47lHZlwFp08mrwcLwRQ9p7BUogOUhZOzyZq/PXZKzwcsN5hKDYhVPehJB/2EOxmuSXU97g+8EVZGIK/oEa+cdg2sXLyx09TQE1arW7srYuy7LopQwM4roxB7ZY/8rfN6hIyUPfKZkhIeGd0fwQ8tjhNqfIt9NU+nX1uBYX0MCQunYDWeHszkysi1VwRMw0tYShPOC2nAlA1lVudCyo5iQgzvSIUV4eyXweV7+xiJsgODb7XhxkKKKApD/WZj1Fs6rpc9p+3orWk/ul+F/nHuPFN6iV/PsVK4qBv9qyTnM8/TU6ITM8+GGWZNajiIe7bhEcf6HiM1WGxBvHBOp7phXIGcej13szUGR1mUA5QNZxn5S4bSz7omB7HWVSMQ2ibVOVxNqprqP/VK4A3KlDBidExV6+sYJu9dGSl8CwAWRR161h2cpemoIhR2QL01UtgHj70MSd2jY+12ox5go+KG85pJHekXRd8pMS41DBBedVzDDGc5v4QVzqV9WTL3YQf3g59s5bDLTOvF3p3Ct1Jys7Yfp1ArzT+T/wBQSwMEFAACAAgA73FITaPtv2riAwAA7Q4AACYAAAB1bml2ZXJzYWwvaHRtbF9wdWJsaXNoaW5nX3NldHRpbmdzLnhtbN1X328bRRB+91+xOlTe6kv6g6Th7CpKHMXCdUJyiFYIReu7sW/p3u71ds+u+1ShUlFeqISQUKlAkUrCAwRUCakQ0T8G1Xb+DGZ9jhPHSTgHaNXKOlk7N/PtfLOz3946V2+HnDQhVkyKgjWdn7IICE/6TDQK1gfu0vlZiyhNhU+5FFCwhLTI1WLOiZIaZypYB63RVRGEEWou0gUr0Dqas+1Wq5VnKorNW8kTjfgq78nQjmJQIDTEdsRpG/90OwJlFXM5QpzUdE36CQfCfExBMJMd5cs65JadetWod7MRy0T4C5LLmMSNWsF6a3be/PZ9UqRFFoIw3FQRjcas56jvM5MO5evsDpAAWCPAvGcuWaTFfB0UrItTFwwMutvjMH3wlAM1MAsSyQg9wA9BU59qmg7TCTXc1mrfkJr8tqAh81x8Qwz/grXobqxXyouljeqKW1rfWHavVdIcJghyS9fdCYLcslspTeKfFX75xmpprVKuvrfhrqxU3PLqQRRWdKQgjj1aMQcrK5PYg2HBHB0kYU1QxrHZjpRRgcZ25TRugCuXGK5inXIFFvkkgsb7CeVMt7Grp7CrbwJE8yoCT6+ZZStYOk7AOoBLATExXMthT1y+MuyJmdkR6nY6+wGtY7N0qNbUC7B50NZPzbEPm/bd6lKMUDNjUpPcHxKqY5U5cpmPGeUWYRq5ecO32lRALzGO9Tex0/m60GPkvIDGaqSGwzqaVvaKH1WlBvVxSi41neTa/eaXzsOt3u52b/fnF8++ePHsbvenzd6je93fvtzb/nxv59fOn19nwbkhExImShOUhoiDBqIDILcSdofUoC5jIBxoE0UE7UwRxZkP+YmAI6rUASjVKQY5l/Z0ubpYun6OaEmo36TCmxAcFxPCSP8f+BS5C4lTcC5b4B+CwMp4NFFA2ujmM7/vloVm/swre5Zl9aggUvA2oR5uZ0VQNJtMJgotTQaGUj9FlRUvoE0wVTDBg1DCRJ9zAw8JnCz2Ic6CNjV94eKly+/MzF6Zy9t/3d06f2rQQOJWOTWzpRq3cKKGZos6oqT/EHSKno7FLsk4NF3pj016/Bkx0LJxbXBsoyTHi1JfO1+OJnW//6H74Hlv96vud48zte/Tze7jB91PfxwEPrrXuf9ZZ+f3LLGdJ9u9P57ubd/vfPs8i3+/olkc3+b63aNPprgG+h55Mu7hTHwfbmVx623u7O08yeK5BioJgawe+jzKEvYhjQVK/GvhWsXTqNFnRvA84ixkuNdeC9E5af//e716KZpz+odQqkj/keacaalevfC+sTVIR8Mbw8gVwbGPvYzl0D56RS3m/gZQSwMEFAACAAgA73FITQ/kWSCZAQAAHQYAAB8AAAB1bml2ZXJzYWwvaHRtbF9za2luX3NldHRpbmdzLmpzjZRNb8IwDIbv/AqUXSfEPrvthgaTJnGYNG7TDmkxpSJNoiR0MMR/Xx2+mtYdxJfm7dPXsStn0+mWiyWs+9Ld+Ge//wj3XgPUnFnCdaiLFj1HnVmRTWGS5SAyCayGFIdPj/L2RFDGTHrTeP2JtrbixxS+mXFhq7gmLAyhWUIrCO2HSrKixN+gtH1Zu5IqfY6XzinZS5R0IF1PKpNzz7CrN7+qFdZgVYA5g854AoFp5FcbeXJ8iDCqXKJyzeV6rFLVi3mySI1aymlb/vlagyn/+GIH9J+j11FgJzLr3h3k9cSjJ4x2UhuwFvZ5H0cYJCx4DKLi2/frHzQwbhZUo4vMZu5AD24wqrTmKTS69DTACDFZejW6GWE0OQcrtyPubjECQvA1mIbV8B4jAJVe6gt+oDYqxY400GbPj6hQfJrJdJ+6j0FyeFi0beveqVB//CELRkjVRmhOjGnednNcMPaOHFxbyzqmZl5QoqRERSTWFFiQp3H1awT3X13GnePJPC9vh/JqLNvAzQLMRClRHv/73EGLo7jL1dn+AVBLAwQUAAIACADvcUhNGtrqO6oAAAAfAQAAGgAAAHVuaXZlcnNhbC9pMThuX3ByZXNldHMueG1snY8xD8IgEIV3fgW5XbBb0wDdTNwcdDYVUUno0XDU+vOF1Bhnh0vuXd73Xk71rzHwp0vkI2poxBa4QxuvHu8aTsfdpgVOecDrECI6DRiB94Yp37R4SI5cJl4ikDQ8cp46KZdlEZ6mVBIohjmXYBI2jrLMGFFWUk4rCivb+b/ozw0MY5yry+xD3qMpe1GrhVOyGipzdig83iLIalDy667KzpRLRRFK/jxm2BtQSwMEFAACAAgA73FITZQTsyJpAAAAbgAAABwAAAB1bml2ZXJzYWwvbG9jYWxfc2V0dGluZ3MueG1sDcwxDoMwDEDRnVNY3int1oHAxlaW0gNYxEWRHBuRgOD2ZPvD02/7MwocvKVg6vD1eCKwzuaDLg5/01C/EVIm9SSm7FANoe+qVmwm+XLOBSZYhS7eJo4lMo8Uixx2EajhU17/wB6brroBUEsDBBQAAgAIAKBhr0TOggk37AIAAIgIAAAUAAAAdW5pdmVyc2FsL3BsYXllci54bWytVU1v2zAMPafA/oOhe62kXdc0kFt0BYod1qFA1m23QLUZW4tteZJcN/31o/xtz+lWYAcDNsX3SPGRNLt6TmLnCZQWMvXIwp0TB1JfBiINPfLw9fZ4Sa4u3x2xLOZ7UI4IPJKnwgJ4TJwAtK9EZhB8z03kkZ7BRWbiZEpIJcweuc+Qu4u0JO+OZuiSao9ExmQrSouicIVGRBpqGeeWRLu+TGimQENqQNEqDeI02JX5OxqfRKbU7DPQPWRm3h64Jmk5nrUYkBSnrlQhPZnPF/TH3ee1H0HCj0WqDU99IA5WclaW8pH7uzsZ5DFoa5uxKsk1GGOTKG0zZlZisUwdrXyPVA6bBLTmIWg3TkNCKyydALNtzHVU8+gBreXVO1Hzln4b+71p3ErlaOec5Y+x0BEe9SGddRLI6DAqS8rrlh300HTQrWUijoJfuVAQlJ/f2haZL0gVsO24Mk9XFz4e4Nst941U+xuEYRfVCrqtaG4lmluCWg63jb7uKEhz2y1wkytoSjVjTyIA+YUrxW1bXBqVA6MjY42lQzCj1ZVrkTpBWGSS+OwftLF+I2l+6teUKQH/Q5hPSNTWRKQBPN8K9DGQYE0NYLGtzTVZ7NqYXU46f0x6fT0wVTnWouBFHMNVCDiGATecdnZ6CAqKa3TxczXC9g4OgiMRRjE+ZpJhfHqQJuFqN8nQOzgIjqW/m4C25raMdFzHUTO1HcToxDphfq6NTMRL2Z6DPWNWZR++NnLN0XUm2oPz+R+jOIjRDOaWTKwu+9bbV83hvZ1TozufTVZZBt2K8wAmzyqvZhbybOQTwJbnsbnp59Tswx50lPPUdExzfcd+l8VavIBTiMD+6RantiYR2J7xyIflaY8B9cTtMghfmqYiMlpLUql5SDmGtXkSUFSYalY+ouqhknkajLRxs+7noGPcVdcKuBPDFjNdnGDzycwj7/GlvsvF2UV3lfPFRYMt87qvAle5vGFV1wl3nUHrfm0vwuqZx9ffUEsDBBQAAgAIAO9xSE0129mtaAEAAPMCAAApAAAAdW5pdmVyc2FsL3NraW5fY3VzdG9taXphdGlvbl9zZXR0aW5ncy54bWyNUttqGzEQfc9XiPyAJY1uC1uDrsWQh0IT8rz1qmGJoy0rhYSij682rXHcurSap5lz5gwzOn1+nJJ9zmV+mr4PZZrT51jKlB7y9gqhfj8f5uXTEnMseXOq3E9pnF926eu81lo1lyGNwzLaFc1bjMLbQ0pq5VTLmGEUSeapV8h5bhvWgevANsxRYvvNbxI/dZe4j6lcVu03Z+ifDbuU41J2aYyvWzhnv4fON/i4DOPUeHkr2Br1OLU6tgZihEvuK9UAIJDljjhcpeykJshjxjFUoyhQQIRz0olKJOXQstCJpsJ8JxCTjFFXqaetG2ltHLVVQkeIbtO86mwNwUiMESEEmKtcQDAYNTY0DQ1qPSA4MCCqNpooQMEGE1j1zgvLkaJeYFyZMYDx6bin7d6f61T973WO5/yH4MUvuIiu3tpcMFe/f16WRr6NT98OQ4noy5DjbvxwHe5ubq5/efLNv0fGatS28V99/QNQSwMEFAACAAgA73FITe7Vv9acGQAA8D4AABcAAAB1bml2ZXJzYWwvdW5pdmVyc2FsLnBuZ+17f1jSV/83u9ty3/XDWpmYP7idrZqWjlxaqdBWd9ZaulrmSoWSlJoikYkoArU2TUSpNXOulO3b7myZUlhCIlArwCSlckWEQvFJzQDxYwrIzwdsV652X89zPc9138/1XNfjHwrnfT6f9+v1fp/zfp/30XNKP0+In/HO/HcgEMiMDevXboFA3hRBIH8zvz3VLcmq6z/v/ngjd0v8J5DGzoABd+NN7MebPoZALjKn2Xe95W7/177123MhkJnXPT9vSPFnd0MgiG83rP14Kwll6MGVNfRvd4GtC9EHI1YPlX49Dyx9Ur2+6JdroermS2+93/y2eA/8k/X/WHp59pJrX72J33Lx8xnid3E/euFwDVc+Vt1YuO2+i/aZ2Y+durJvBbZReTwgt1Hui9DfPH85s+OWOjeTjb7/WdAKXKHhsiIB7XiWnIh2DldFFD2ehnZTgxy8Lznhw9+mT1GpA0ROg8a5VAD3yLvfv5hbHi5hV6GpKwXvjUv+cTE/jYFmi5yFhR6rIDxZurnw70LfZfxZnuYg54EgiDR4pf/utDfczUfhZT26Q/q/ebq+PARO82Bl+InGmyf+J809vRvR1rsDvVVoBMWm0iA2bDn1FmHhDeXRGr9ISYT7gYeWfpqzv0vHFlGNwewFDjQh6obfsZpAH8DX3Yuze3oFJVe+GzFpGW2dFXSP8oNRC/ZuIxK3Mjw2Xwre0MRpOp1ud3P7acaGHytfvrv+7nm9/ix0nMaa7zIzsPFii9vU1f7ffRQWExP6Av7oL9uVys1wqtvI28ULOtonIf7jEKeflUerVwiG28Pq3PNxbMTochqvpmuzYoQSIEsQ+hLxrJXpsjC76tnCwkLHqMIoWHf3U7GCWFQuVRQmvYTc7COffuwStYk9OgHQbnm/Jn5cyYmkDPt3nSHjJGTnllE39B8bZ52R5Cf65Xmbx8yrnHMM9N2C3R7SO7cnSSJ+pWnGOvMT5AibfiDRNZKoGfn9i8SaWvLgFbLiB+zEY/muUbQrr1B/UZrARFj3PPOwNaY1db5UukWj9UPDc8Rto1fklEEtKx5OFzeJtJw6FtWqzoqQ/+nB9KFzkgbDCtNlNsWgzno+btqSercdo4bSRbU8ywmpIVJoEj/Nq8TSxgPry22V4MZnKYwd4HUDNq23cMJaa6aH4sGws25rKf5Ieb21WeqLIj3WrqKZ82n5xuUFf3qWWAMjubRlEWoyrnbCMepyQpiwgWCbfgHK13pppRnBjclxa25N8DWm3y589mudOuBK6D1I5kuXDOTMRarCah3Lb3A/QZi7c+ukQWT9p1N+mNDMTyuyAURIWVUTy5Ux8d5g9NQLsmL2vx6Pgdhlnll34XwoUHUgaML6VcwJN/3L4S4c661KZAutzwS07y6lg8uD0Lqkl3N43T1/fCvB2hctKgDPz9q56bXu/+ejCHM/iy0gWstElrIuo3PQWEt1KGiOkWmioWlXA33RMnB5IFoFLkdMYJ8tBMW+id5I+9DAzyVBf5vngwbAy6gJ7VvjnBZg4HDGzqWvigvu+54qsexgT5A9x/G6efXHcy9Jlp/Tv7HswplzExEYSj4YQH1aQj0izhAZzzf8Kajbg/5eAo1HFQ68P2/0yfHEM3/t9gIUDxno/l8npZPSSem/W5qzjOqJc1+OzOTsRTt7cbVU60B0hApN6wuBja23WmU3KJSna2AtpDGOjd8pjYy1D13HC3sMBtpYFW3sN+do2taJ3JaknPJkp32H6g6om8Oy3BCzTiJtTciNEZqy9AsP55++k1dyflYGW/TZdBRADeeLLF82WsHpKlW2F9vgCCzgc/9F6Fcw0O5F13XA2p4s3A/qkuJrnskfEGPp2PWOTqO9U7zvo9qk5ZLTln4eKnVR+2BM45wqaQZIlOjMmN9JlG5sK5WMBDiktNQodRVoDc7xx+e3Ghp80UXgiFJONWlX2bh8gdpkEBx/NYHt/5DaYGizLK+9eBmWF3qHOPJfmM/pWgUpjbEueOo/oRUoyui9MtsRfAqjCsgjuDan0siw4Kl18Hbxaq7jfjvBsZhaboOFJB2RSOfIs8tsZSomdzliMDgHmcMPvKLt5VFby3mdboYL1VyeHGwhrfS/n5Pyp0KmMm71TAn7cs8TLBUXX1O9J3bjV1DMlrkiyQqfcvhiyWlomUTVNrVJAD0vUQWu2d56qhwNCvG0ecmMLwGgdPNXtO1QV2w20ktVxTVHo2DGxLmiCpXR2F+z5U/JPMP76GEwC2d8YqkUIBiy9CX0O3taqbFNoVMbSA7igvlcZRk+j4FNK8ceKP/5A39RM3uairkoyybM4CqFrRQVMArKtwNRxl9eS/YMdJYulooTZ8C/Kn8ju7tvGbxQHClNf7OM1ilhQ6XNSN9sG8jQ3crGN1HGOKCOwzTWbPsrL3OunX5tr02eco91kaCkBtAJoVPZoBxcehS+Ryy7A60qBnHfYm7T8QUMbLlYprQsFzbsj41ZUswBnUyWf5SwY5maCT6/3qxdBfhlgsM8SjfaFCnSOvyM6NR5OC9e/qf/wuO77XTsLpzIBy45I6tVbo0D9qbO42pmfgafKX76EV1XDg+V/GpAeoNORvqe+UZ0a49B7pqvYCqYOsmR5Y0wfPQg5vsZ6ODiehIZfgCHhMGJYh0wbNABFCisy+Qg1yX9NWI2SSIGG//qxEhqTd2kdFI6Kf2/IE23p6chraeRPzqFTc1/6nv2uASWAFswJauUPfpnMSiFJcIW/0Us9kWP6CO+TH1tZwrXhaHH2gfGV9Wf/Hiq8R0u9j+xLwgYYDufsb88dWnpS4UrtjBCIgQj75YVDt9cZHQkbNRMgK34zp1pJREG2UuUit32HSfBjbaJBTHET3Q/035X+NJMYL07U/qJLkVMqvn/SE2gn0gIluNPIZ5Xy0/VkrSl0+RIl12wMdxYja1dKTBSjDGObrmj+9t4GGVE/b4RBVLR/Y4HKCRVoAcqmMbwqolJetNyuTkEUBz2RpDg1DibvskXUCRJakuCCp+mf0hXfUNaKbmQ30RCNkZuxbFh1xVc4WhDWZXZ8cjb+UhQNZj5MkAkx9zhzB+0+Ey5HcKM3W9kCRXZ+lIsXZynVeBUjz8o/gXOMLA2+3D5eg5oNagqPs7pzmyNfahO5GXb6TY/ebZ/iMJkhTtxmkESmdBj6MfYhHi25sqrtveMYKnitw9UYhPF7gqiEDQwbW6e2OPiXngUjuUTFV52bWk4WU5WP+876BPBVEjzEKO/JqZ1L5TU8UQkSmsNL3uueTa31HZEhTWSGVsJShJa2wtPL9dJ3SXN5lR8N7pbARWlry6rktqgXD8jpv/V4SAeB8MkNVCySS5pp1/7irEW/rbYICHNnfKQ+BP95w8a54gkOO3wZgaWQIMvxqGRkguLc/zN0fMxW1MX5US3ZPPKDn1lW1pN4MN5GUCySRhPQNtsKhQ361VPxqyilgf3h15P3hZ7OnTdf0OPpj+iV5klDz5adwan1AFRKnQ8wAKov+1pdVDgB8R7ltf6Ra1rNoxKHVg8phvdikCpdaiXSYqw4EUND59ajn+r9VOCQ1+iYuJ9uplbVJK2j+hVgEGs42o+8Tt8z1SNVkmQ0siW9AP+GdfvCXkJrSwCS6VjmsMQXoSxZgLNZnY0fv/qBNJVoAGVNX09fRcWWpURch96RhJ59r+hjZKDzS7TTUMGkDIL6F089Z88pkMHVO/APGjJts83R+bM4colbFKK6uOwxmiE2mHxEdtWFfMsUC5GZaIwzHjk93lLXo0XRaAo/XbpY2wEnbC3tTVi6k9Qajr0Hfg7OFHG/ukogtKp+gDDmM9VIXKzbFYSGegvMmhKDEjpCh88rbXBoPIXq5RCNsFGSmtNBKygjgQDFGCU+fCO6Xk2bpfgtbn2xEud1fFvCGrVJvfkosV25yt190R/ieVmV/R1GarCxf/59XCKWUZNi8rGofH2Fv7EEhW/zL0nagEUp5mIQnh2Obag/JiOo4hnWX+vC0fB1GaheexEW99rz5+R238U2O3P5ejW2KlsS7+5tT/ON6Ie+1r8GkBd6aLaFXGWR4d9RTNV8M8c7a9aEgOnirkxOVL2UDm+CNDuH31tBePGUSl9kayVccNtIb4R8RrrfS4D3fGaO+6AYbZrJqUOoy98+nNJOPU2hYEijBGnfyF6LdbcewDYDhiyKay4wSAfbNGPbrbDYBj3xuDrX/P/4qq9hslFZVLNf17NFgb6vA7mfAwbfLWCm/yX0iTEJMQkxCTEJMQkxCTEJMQkxCTEJMQkxCTEJMQkxCTEJMQkxP8uhMXEFVGMjxsWCAQrQib+UBdBGdhYZ6Sa+eagvk/vunywa07NfkmlPVcel+85jT8Y1135S5e4ehZ2DTHzFvR/fTT+/7AZN6RxOTSLxmXH/g36AueLUAW9lV11SMdAVzzSeqfLCzF0qOu6N7I7oRUNOsU2PyPeRPC8I8BFH9GDrrS5sI2WJ4uQBQ0d7zX6c/24crXJLZPhBqMVQSKhc5TNog5UUT+gYPl0c7TaqAc8NwgKCx9/6/sQMdBHLe14D9GpBzR0XffluL4WrdkayirTtZgsoyCTFkvx4peZY2yknGeeA2Xf6jkClmuMhaSMydBUlc5lwrtMIymi0RTfILL+Ijet01BgUmI19m7k6O9f4K9k22zvKlSoZh8RFijU2PuiNfuVJEcSDR1hi9yPHMQQBd7UocO90oIvVK4duUhnb96IsiZN7e0e53mJ6VdgNKxoGtVopkY4ArLFeRxV40Kq3Gie80NjHLXnXiXcY8yVUuhsodEmNKZ/3hauIQ9d89KYWqCd2lH4pW9glkMwniWPFpcTXzSIGaHLxzwHyEUrD4qvfkSN+I1pb2OmrkqVGLQKHi4VnzqPFp7+OV0mkalUmRxkiBlAnNOJpfPxSOcSaa9K1RPBdTDukFTJKwP4rTD3bF3qvD4cwoz9zikgJyn7d4XxO85pzU4q4sqjh0CyKaHHRynN3cp4C/7JDTZ84W6Fkv54gf9CbTVCdS1YfT9JHRTtyzIbjs6VF9KvhaHU3mvhByTGpNaAw72WOH9AyUPZC6DyNxnwvbYlDZ5D+Ylelx67acUbQxDF4P48geUHKatfNV+kLsUyUL0v/abZfsxBIWe8INSula82Faz4zZJ322K6UF+RBK/N9mLISH2KmEXURJMoH/6umG3bvAwVJG+nH/qKkQh/r1z3DdgfXPxPRxNPy6rXqGRORoCASVrpPNXZGL3ugkE3yFUVNd+bZT7WY95WZZ4CgfBS7bfq9MaH9TKEb4oSt20es2FQIXcto/bchr7HkTVrq5ersOrd6fv85OFaU4YoH2N/6P0xOExd/Q5gvU46qRzFAnczaOtyCmHJArXewS/V68Co3WZBZU+f+2MGBHJLzG2pkcnHHsoQMA+Cr8b5AyW8UWbJW4M50hauesj0ToGTbvQWs/O3mcjmnAq0UuUtYdfLBsluJ2Q4HsOcuwod9W2D/hDIDzFVsGe1N8cVdV5bhBy7OfKcEChh+89fs5aonKVpJyrz0i101uXvHecX5SQX6bTEfd3OW2ySw3JfcsFRjU4hOEDc4V322EZSDyllzWik6BwyJFrArEcZe4JEVJeZ5hr5NqLo8Yj9uRwWVMuxqdtzjucdfxw2bsrvtQV91SNGRf97tlPZGdyVviyXvb9LfjNJkAUohPUo4hz3rPki2U+U/mA+MiQ7YmoleFhS4lh8zXBEnstYDZgXUiMkV32ALXbhjRUrp7bDi8VszIKH6oXqTuJW+rW95JMOyOXl7vB6gtDKe/PUVflZdmuHxt7RpRCaLpPRBo1O7rLLu3Sd4w7O1Nxx8/P4hdeNc7GUxq/1zzluv6feYJWftLNGy9HRc9f8BvUJb3KdaNpVxAfUegPBdaN/lbDhQ8bFrNR5h7t4S2pxy1EixyEzBuqvUDnV5T+HomCibdfdFLFsb/d8VfdBf28cFm6d0r0pA80MnnnBc9FEnWwd0Pbqq9GJiLEn4gzQ+gx9REnBZ3CV5odZ7LTp+5V57FA+HgJ5tB9squGIUljHX1A71f2kn+YnOphSRYkrhrasuxfZqFUFcymDuayNXuf0Qq5J4X2adPI09GrOMLqGY5sKgewHI90akjVr7VKHfnRN3timHH9mSAXiRBsi2jMNOu6M33/ISTONQuXa+eKh79OwvPOOnSd6zPdNLWs+qt3bTGFpU+B4HXoHBHLVXASWoT9zJVB+d6c/vGgM1myuEmuM0vzK3S5Q0II7Ip0Grgh2hjidHOgNbTMIuwsY9BEiuv55U2XPmXdhmNhjjzhmbFEQRxrXpJJkgGDmmp3dCxGJAOG+Yx4tkyNPdK+H3S16HSH2ZNjM7q9202HfiJY6M971IhDbMs2CyyLqA1gbyODwmCeLbBiixk1K1cN28TGxOQ+o2A2MCIBD0s9iBmuNls32FkrA5z1RN/IAguwp22Vla1qzGajTPDUurqIt54tSM7noFkgVD3Epeh9Y/2JEseH2cj6uaOY6GyxtDsxlKRKrjugymZoKOjJS2V+X/sJPKx46y0KaHL4bLrl872wjatxuXEb4Eubw3TYeZSS+3tilmH24g7inVOqtEsnwsEQGNqR8NpaoghY1T7ltQv4mZauuLXECVMYeoDl+N4vVoI+KBC9KpLHFjSChQgYA5bQgGDYVz9jZpKrYTCiaCSgsp8plUtcd2twIDXv2EpvdXWh8S3MoaHFx1qenfUUrU8AW3hL+jCGiUgEsninTDweHM9dEUgMzFNPG59aVc7qAu0qKO2nhqxwU6yoJ8A0UxQH3zj3dYareuIuogueILU202FlTNs89fFsP70jKGOeV7AMjezziJgULue8EqnuiENGYv5fJlc5hEhmTqkLw9QvHh63yyK4w6vOgwqc/d5UgRty/kPbHXJLLpqFZb7LsN8t00Gs7w22FAR21Y8uzWdtOpgWNJ4hcH0D0jZ41g6hsuj4+ZdWDU2CW1db8Z/V0aS/45S5GGKCMxzylY8NxrJ99aFzYlFv6ZoLA8LTJYRLyElLzp68Do7Q4sYohY7YhkO7hyMwZhm/lzoge61avtVffRCB9AEXnxgjBAWs1a6y67FDYCbmsSI+B8d1vR+ccFyx9ROawpYT1kuAf0oTRzo2f2H/8g1zknBLz4pmDcJKYDcptuhK98A3IQS7ZOlDXJfoCncwIhUsY0hl3TMMOrhnH6vmIj5u+kuBwLy2YakPvxdnZIgF++mpFJYXazFFt1VIqtJgKJsUFM8aDBKlUFHgmk9uDqC3T5cSLDJizNtDwExnELhwf3BjwVqNZaBbg/VpCCT28Tabmg8abwiBgXyDOJT5eyr682a74Wr8qmG/0DNJFChoYYtKCXHdvNbJ6oiGQo7an8cgfnQLrWZDxTz0HzK6zxFCIBXmqWVy+HpSRmruoi1vO6XPHw9KYNZpdb1kR4f8sk1suv5bBum6x4K1LeLIbrEp9bqR70SK5a5sIYQ0Bua/DbmG6LAOJzieJCS7317bA5/G0kXhfjbq9V/uoXYhqDLEVTgdEp9ZWOaYtEEokt+eKUERLsTs7cVSpSQH67cq8pvHMxG4d/nTMbM89Rslxe+fUcUvku7RtHHkHA8wKoR6l2BlsB8/Hu93Vh3f2fdLaKrIrqAZFgmg4TPRdRdhI1QxEa5JpdH+gUoE5sgs3PWVzbE+UUFJs+KLktKVQpu486l6kiSd1R8x70UTB+LjJKOPJK4eSwJHL3H25w2NyGsLRmirmR1EF/hwmVldHfVYXXjvMDWzW7qXaLi5AcQUJsYZBKVUvVRPjBouz9Y8bOOwqXZswqIQUqjeRdU3pf+frB3gpfwSZ4/Po9saTnhH43DZSh6xxOqypu1nH3WPUrwVgLpJ15ZVQQCE57I2wnNgcthuz4QHaWEKzlHTp7qCjTEPblApZ3m40MwUcuQet5Gqm+omR6H6yuOlFpFTNQG8mOsaNuRIfVLDAEWNa2fZiPf/YrglkUvnATvvDD6k1dX8iil8znqNy1owny26FyDna5BhDK/sx7gphJcldDd+VS/OgoigOnsxggU2wjdo8lc7SLOUv9SeT6vW63lXqUlqBmOJeNu/1OtwldLgvUvWBjW96xpGL3X68F/f8VuRAv7aFgfaHOYdKumAkVxVtrAo/831w2DlsOWQ2UoxkzbKz+/J3Y7zxlRRBanwRjWhaXoBM6yVffVFSGmosfHL0H7XbYD+mPouJzh8dKEkuiJJgkTZlmZfVRsjqW0TVLkqgDXnRjs4MGzG5Cw4z3r+QVM9yKFmbRKhGoJnVEoCPGQxxh0W40QsC+dBXk1HpEJD/AeY2cOTXtqUu4hvoWjPCFhCQZwB1jY3s5LTpNNCXBo44zSJk4JVlfwSba46mjuLvGqZzC2qMbxiHqW67L+dax9DJyiWdvcp9XPCXrz0UQW9NHoLguQEdQTUpPMdfz2AUQxeZFL121QtVnt0NoEV+yEYcTMtrWlEC/xAhVJG2XLssZe9LkZ/izYivLZ+N2Wa3sy1EtiUPWeSQ4O0SMfewOKPYsx3kxeXvPcxr1OXMQ/hKA+aLOsVdiUiK9ZEXklToKfrfQ/lWZXA9W5ufvMc3mRDZ+D1FyIUlfzQLH8VoxhIK3xi/b51xkRw3JPHH/+LruUR9NW0eXzHFZRO5TqLe9vTnb9ejvE85abUOz23sq5+mG+nhEvZTmrOfdjfsxRvvxiiedoBh1sF8EdlzIbbL36N5NfZillg4SqtJcHl35wtO2jaJajwKN/wjYW3jJzu//h9QSwMEFAACAAgA73FITXA/OElKAAAAagAAABsAAAB1bml2ZXJzYWwvdW5pdmVyc2FsLnBuZy54bWyzsa/IzVEoSy0qzszPs1Uy1DNQsrfj5bIpKEoty0wtV6gAihnpGUCAkkIlKrc8M6Ukw1bJ0tAYIZaRmpmeUWKrZGZhChfUBxoJAFBLAQIAABQAAgAIAO9xSE3/6EwIKgQAAHYOAAAdAAAAAAAAAAEAAAAAAAAAAAB1bml2ZXJzYWwvY29tbW9uX21lc3NhZ2VzLmxuZ1BLAQIAABQAAgAIAO9xSE2LtzoSDwQAANwPAAAnAAAAAAAAAAEAAAAAAGUEAAB1bml2ZXJzYWwvZmxhc2hfcHVibGlzaGluZ19zZXR0aW5ncy54bWxQSwECAAAUAAIACADvcUhNBOcD0bYCAABTCgAAIQAAAAAAAAABAAAAAAC5CAAAdW5pdmVyc2FsL2ZsYXNoX3NraW5fc2V0dGluZ3MueG1sUEsBAgAAFAACAAgA73FITaPtv2riAwAA7Q4AACYAAAAAAAAAAQAAAAAArgsAAHVuaXZlcnNhbC9odG1sX3B1Ymxpc2hpbmdfc2V0dGluZ3MueG1sUEsBAgAAFAACAAgA73FITQ/kWSCZAQAAHQYAAB8AAAAAAAAAAQAAAAAA1A8AAHVuaXZlcnNhbC9odG1sX3NraW5fc2V0dGluZ3MuanNQSwECAAAUAAIACADvcUhNGtrqO6oAAAAfAQAAGgAAAAAAAAABAAAAAACqEQAAdW5pdmVyc2FsL2kxOG5fcHJlc2V0cy54bWxQSwECAAAUAAIACADvcUhNlBOzImkAAABuAAAAHAAAAAAAAAABAAAAAACMEgAAdW5pdmVyc2FsL2xvY2FsX3NldHRpbmdzLnhtbFBLAQIAABQAAgAIAKBhr0TOggk37AIAAIgIAAAUAAAAAAAAAAEAAAAAAC8TAAB1bml2ZXJzYWwvcGxheWVyLnhtbFBLAQIAABQAAgAIAO9xSE0129mtaAEAAPMCAAApAAAAAAAAAAEAAAAAAE0WAAB1bml2ZXJzYWwvc2tpbl9jdXN0b21pemF0aW9uX3NldHRpbmdzLnhtbFBLAQIAABQAAgAIAO9xSE3u1b/WnBkAAPA+AAAXAAAAAAAAAAAAAAAAAPwXAAB1bml2ZXJzYWwvdW5pdmVyc2FsLnBuZ1BLAQIAABQAAgAIAO9xSE1wPzhJSgAAAGoAAAAbAAAAAAAAAAEAAAAAAM0xAAB1bml2ZXJzYWwvdW5pdmVyc2FsLnBuZy54bWxQSwUGAAAAAAsACwBJAwAAUDIAAAAA"/>
  <p:tag name="ISPRING_ULTRA_SCORM_COURSE_ID" val="29CDFE28-0755-48D7-B396-2DB4679C4ED9"/>
  <p:tag name="ISPRING_SCORM_RATE_SLIDES" val="1"/>
  <p:tag name="ISPRING_SCORM_RATE_QUIZZES" val="0"/>
  <p:tag name="ISPRING_SCORM_PASSING_SCORE" val="100.0000000000"/>
  <p:tag name="ISPRING_SCORM_ENDPOINT" val="&lt;endpoint&gt;&lt;enable&gt;0&lt;/enable&gt;&lt;lrs&gt;http://&lt;/lrs&gt;&lt;auth&gt;0&lt;/auth&gt;&lt;login&gt;&lt;/login&gt;&lt;password&gt;&lt;/password&gt;&lt;key&gt;&lt;/key&gt;&lt;name&gt;&lt;/name&gt;&lt;email&gt;&lt;/email&gt;&lt;/endpoint&gt;&#10;"/>
  <p:tag name="ISPRINGONLINEFOLDERID" val="0"/>
  <p:tag name="ISPRINGONLINEFOLDERPATH" val="Content List"/>
  <p:tag name="ISPRINGCLOUDFOLDERID" val="0"/>
  <p:tag name="ISPRINGCLOUDFOLDERPATH" val="Content List"/>
  <p:tag name="ISPRING_PRESENTATION_TITLE" val="第1章 认识计算机 教学PPT_薛蒙蒙_0827"/>
  <p:tag name="ISPRING_RESOURCE_PATHS_HASH_PRESENTER" val="5795177a6c2579c9276fe8aaef52ebf6b3a866e"/>
  <p:tag name="KSO_WPP_MARK_KEY" val="3619641f-8aed-4ba5-81b5-c76cc9a6d6a8"/>
  <p:tag name="COMMONDATA" val="eyJoZGlkIjoiNjcwNTZkMzFmMWVlOTNkNjBiNjRmODYxMzNkZWFiYmIifQ=="/>
</p:tagLst>
</file>

<file path=ppt/tags/tag19.xml><?xml version="1.0" encoding="utf-8"?>
<p:tagLst xmlns:p="http://schemas.openxmlformats.org/presentationml/2006/main">
  <p:tag name="GENSWF_ADVANCE_TIME" val="0.00"/>
  <p:tag name="ISPRING_SLIDE_INDENT_LEVEL" val="0"/>
  <p:tag name="ISPRING_CUSTOM_TIMING_USED" val="0"/>
  <p:tag name="GENSWF_SLIDE_TITLE" val="5.1.2 安全测试基本原则"/>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GENSWF_ADVANCE_TIME" val="0.00"/>
  <p:tag name="ISPRING_SLIDE_INDENT_LEVEL" val="0"/>
  <p:tag name="ISPRING_CUSTOM_TIMING_USED" val="0"/>
  <p:tag name="GENSWF_SLIDE_TITLE" val="5.1.2 安全测试基本原则"/>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GENSWF_ADVANCE_TIME" val="0.00"/>
  <p:tag name="ISPRING_SLIDE_INDENT_LEVEL" val="0"/>
  <p:tag name="ISPRING_CUSTOM_TIMING_USED" val="0"/>
  <p:tag name="GENSWF_SLIDE_TITLE" val="5.1.2 安全测试基本原则"/>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GENSWF_ADVANCE_TIME" val="0.00"/>
  <p:tag name="ISPRING_SLIDE_INDENT_LEVEL" val="0"/>
  <p:tag name="ISPRING_CUSTOM_TIMING_USED" val="0"/>
  <p:tag name="GENSWF_SLIDE_TITLE" val="5.1.2 安全测试基本原则"/>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GENSWF_ADVANCE_TIME" val="0.00"/>
  <p:tag name="ISPRING_SLIDE_INDENT_LEVEL" val="0"/>
  <p:tag name="ISPRING_CUSTOM_TIMING_USED" val="0"/>
  <p:tag name="GENSWF_SLIDE_TITLE" val="5.1.2 安全测试基本原则"/>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GENSWF_ADVANCE_TIME" val="0.00"/>
  <p:tag name="ISPRING_SLIDE_INDENT_LEVEL" val="0"/>
  <p:tag name="ISPRING_CUSTOM_TIMING_USED" val="0"/>
  <p:tag name="GENSWF_SLIDE_TITLE" val="5.1.2 安全测试基本原则"/>
</p:tagLst>
</file>

<file path=ppt/tags/tag3.xml><?xml version="1.0" encoding="utf-8"?>
<p:tagLst xmlns:p="http://schemas.openxmlformats.org/presentationml/2006/main">
  <p:tag name="GENSWF_ADVANCE_TIME" val="0.00"/>
  <p:tag name="ISPRING_SLIDE_INDENT_LEVEL" val="0"/>
  <p:tag name="ISPRING_CUSTOM_TIMING_USED" val="0"/>
  <p:tag name="GENSWF_SLIDE_TITLE" val="5.1.1 什么是安全测试"/>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GENSWF_ADVANCE_TIME" val="0.00"/>
  <p:tag name="ISPRING_SLIDE_INDENT_LEVEL" val="0"/>
  <p:tag name="ISPRING_CUSTOM_TIMING_USED" val="0"/>
  <p:tag name="GENSWF_SLIDE_TITLE" val="5.2.1 SQL注入"/>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GENSWF_ADVANCE_TIME" val="0.00"/>
  <p:tag name="ISPRING_SLIDE_INDENT_LEVEL" val="0"/>
  <p:tag name="ISPRING_CUSTOM_TIMING_USED" val="0"/>
  <p:tag name="GENSWF_SLIDE_TITLE" val="5.2.1 SQL注入"/>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GENSWF_ADVANCE_TIME" val="0.00"/>
  <p:tag name="ISPRING_SLIDE_INDENT_LEVEL" val="0"/>
  <p:tag name="ISPRING_CUSTOM_TIMING_USED" val="0"/>
  <p:tag name="GENSWF_SLIDE_TITLE" val="5.2.1 SQL注入"/>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GENSWF_ADVANCE_TIME" val="0.00"/>
  <p:tag name="ISPRING_SLIDE_INDENT_LEVEL" val="0"/>
  <p:tag name="ISPRING_CUSTOM_TIMING_USED" val="0"/>
  <p:tag name="GENSWF_SLIDE_TITLE" val="5.2.1 SQL注入"/>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GENSWF_ADVANCE_TIME" val="0.00"/>
  <p:tag name="ISPRING_SLIDE_INDENT_LEVEL" val="0"/>
  <p:tag name="ISPRING_CUSTOM_TIMING_USED" val="0"/>
  <p:tag name="GENSWF_SLIDE_TITLE" val="5.2.1 SQL注入"/>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GENSWF_ADVANCE_TIME" val="0.00"/>
  <p:tag name="ISPRING_SLIDE_INDENT_LEVEL" val="0"/>
  <p:tag name="ISPRING_CUSTOM_TIMING_USED" val="0"/>
  <p:tag name="GENSWF_SLIDE_TITLE" val="5.2.1 SQL注入"/>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GENSWF_ADVANCE_TIME" val="0.00"/>
  <p:tag name="ISPRING_SLIDE_INDENT_LEVEL" val="0"/>
  <p:tag name="ISPRING_CUSTOM_TIMING_USED" val="0"/>
  <p:tag name="GENSWF_SLIDE_TITLE" val="5.2.2 XSS跨站脚本攻击"/>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GENSWF_ADVANCE_TIME" val="0.00"/>
  <p:tag name="ISPRING_SLIDE_INDENT_LEVEL" val="0"/>
  <p:tag name="ISPRING_CUSTOM_TIMING_USED" val="0"/>
  <p:tag name="GENSWF_SLIDE_TITLE" val="5.2.2 XSS跨站脚本攻击"/>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GENSWF_ADVANCE_TIME" val="0.00"/>
  <p:tag name="ISPRING_SLIDE_INDENT_LEVEL" val="0"/>
  <p:tag name="ISPRING_CUSTOM_TIMING_USED" val="0"/>
  <p:tag name="GENSWF_SLIDE_TITLE" val="5.2.2 XSS跨站脚本攻击"/>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GENSWF_ADVANCE_TIME" val="0.00"/>
  <p:tag name="ISPRING_SLIDE_INDENT_LEVEL" val="0"/>
  <p:tag name="ISPRING_CUSTOM_TIMING_USED" val="0"/>
  <p:tag name="GENSWF_SLIDE_TITLE" val="5.2.2 XSS跨站脚本攻击"/>
</p:tagLst>
</file>

<file path=ppt/tags/tag5.xml><?xml version="1.0" encoding="utf-8"?>
<p:tagLst xmlns:p="http://schemas.openxmlformats.org/presentationml/2006/main">
  <p:tag name="GENSWF_ADVANCE_TIME" val="0.00"/>
  <p:tag name="ISPRING_SLIDE_INDENT_LEVEL" val="0"/>
  <p:tag name="ISPRING_CUSTOM_TIMING_USED" val="0"/>
  <p:tag name="GENSWF_SLIDE_TITLE" val="5.1.1 什么是安全测试"/>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GENSWF_ADVANCE_TIME" val="0.00"/>
  <p:tag name="ISPRING_SLIDE_INDENT_LEVEL" val="0"/>
  <p:tag name="ISPRING_CUSTOM_TIMING_USED" val="0"/>
  <p:tag name="GENSWF_SLIDE_TITLE" val="5.2.2 XSS跨站脚本攻击"/>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GENSWF_ADVANCE_TIME" val="0.00"/>
  <p:tag name="ISPRING_SLIDE_INDENT_LEVEL" val="0"/>
  <p:tag name="ISPRING_CUSTOM_TIMING_USED" val="0"/>
  <p:tag name="GENSWF_SLIDE_TITLE" val="小提示：XSS命名"/>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GENSWF_ADVANCE_TIME" val="0.00"/>
  <p:tag name="ISPRING_SLIDE_INDENT_LEVEL" val="0"/>
  <p:tag name="ISPRING_CUSTOM_TIMING_USED" val="0"/>
  <p:tag name="GENSWF_SLIDE_TITLE" val="5.2.3 CSRF攻击"/>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GENSWF_ADVANCE_TIME" val="0.00"/>
  <p:tag name="ISPRING_SLIDE_INDENT_LEVEL" val="0"/>
  <p:tag name="ISPRING_CUSTOM_TIMING_USED" val="0"/>
  <p:tag name="GENSWF_SLIDE_TITLE" val="5.2.3 CSRF攻击"/>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GENSWF_ADVANCE_TIME" val="0.00"/>
  <p:tag name="ISPRING_SLIDE_INDENT_LEVEL" val="0"/>
  <p:tag name="ISPRING_CUSTOM_TIMING_USED" val="0"/>
  <p:tag name="GENSWF_SLIDE_TITLE" val="5.2.3 CSRF攻击"/>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GENSWF_ADVANCE_TIME" val="0.00"/>
  <p:tag name="ISPRING_SLIDE_INDENT_LEVEL" val="0"/>
  <p:tag name="ISPRING_CUSTOM_TIMING_USED" val="0"/>
  <p:tag name="GENSWF_SLIDE_TITLE" val="5.2.3 CSRF攻击"/>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GENSWF_ADVANCE_TIME" val="0.00"/>
  <p:tag name="ISPRING_SLIDE_INDENT_LEVEL" val="0"/>
  <p:tag name="ISPRING_CUSTOM_TIMING_USED" val="0"/>
  <p:tag name="GENSWF_SLIDE_TITLE" val="5.2.3 CSRF攻击"/>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GENSWF_ADVANCE_TIME" val="0.00"/>
  <p:tag name="ISPRING_SLIDE_INDENT_LEVEL" val="0"/>
  <p:tag name="ISPRING_CUSTOM_TIMING_USED" val="0"/>
  <p:tag name="GENSWF_SLIDE_TITLE" val="5.2.3 CSRF攻击"/>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GENSWF_ADVANCE_TIME" val="0.00"/>
  <p:tag name="ISPRING_SLIDE_INDENT_LEVEL" val="0"/>
  <p:tag name="ISPRING_CUSTOM_TIMING_USED" val="0"/>
  <p:tag name="GENSWF_SLIDE_TITLE" val="多学一招：WASC和OWASP"/>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GENSWF_ADVANCE_TIME" val="0.00"/>
  <p:tag name="ISPRING_SLIDE_INDENT_LEVEL" val="0"/>
  <p:tag name="ISPRING_CUSTOM_TIMING_USED" val="0"/>
  <p:tag name="GENSWF_SLIDE_TITLE" val="多学一招：WASC和OWASP"/>
</p:tagLst>
</file>

<file path=ppt/tags/tag7.xml><?xml version="1.0" encoding="utf-8"?>
<p:tagLst xmlns:p="http://schemas.openxmlformats.org/presentationml/2006/main">
  <p:tag name="GENSWF_ADVANCE_TIME" val="0.00"/>
  <p:tag name="ISPRING_SLIDE_INDENT_LEVEL" val="0"/>
  <p:tag name="ISPRING_CUSTOM_TIMING_USED" val="0"/>
  <p:tag name="GENSWF_SLIDE_TITLE" val="5.1.1 什么是安全测试"/>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GENSWF_ADVANCE_TIME" val="0.00"/>
  <p:tag name="ISPRING_SLIDE_INDENT_LEVEL" val="0"/>
  <p:tag name="ISPRING_CUSTOM_TIMING_USED" val="0"/>
  <p:tag name="GENSWF_SLIDE_TITLE" val="多学一招：WASC和OWASP"/>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GENSWF_ADVANCE_TIME" val="0.00"/>
  <p:tag name="ISPRING_SLIDE_INDENT_LEVEL" val="0"/>
  <p:tag name="ISPRING_CUSTOM_TIMING_USED" val="0"/>
  <p:tag name="GENSWF_SLIDE_TITLE" val="5.3.1 什么是渗透测试"/>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GENSWF_ADVANCE_TIME" val="0.00"/>
  <p:tag name="ISPRING_SLIDE_INDENT_LEVEL" val="0"/>
  <p:tag name="ISPRING_CUSTOM_TIMING_USED" val="0"/>
  <p:tag name="GENSWF_SLIDE_TITLE" val="5.3.1 什么是渗透测试"/>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GENSWF_ADVANCE_TIME" val="0.00"/>
  <p:tag name="ISPRING_SLIDE_INDENT_LEVEL" val="0"/>
  <p:tag name="ISPRING_CUSTOM_TIMING_USED" val="0"/>
  <p:tag name="GENSWF_SLIDE_TITLE" val="5.3.2 渗透测试流程"/>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GENSWF_ADVANCE_TIME" val="0.00"/>
  <p:tag name="ISPRING_SLIDE_INDENT_LEVEL" val="0"/>
  <p:tag name="ISPRING_CUSTOM_TIMING_USED" val="0"/>
  <p:tag name="GENSWF_SLIDE_TITLE" val="5.3.2 渗透测试流程"/>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GENSWF_ADVANCE_TIME" val="0.00"/>
  <p:tag name="ISPRING_SLIDE_INDENT_LEVEL" val="0"/>
  <p:tag name="ISPRING_CUSTOM_TIMING_USED" val="0"/>
  <p:tag name="GENSWF_SLIDE_TITLE" val="5.3.2 渗透测试流程"/>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GENSWF_ADVANCE_TIME" val="0.00"/>
  <p:tag name="ISPRING_SLIDE_INDENT_LEVEL" val="0"/>
  <p:tag name="ISPRING_CUSTOM_TIMING_USED" val="0"/>
  <p:tag name="GENSWF_SLIDE_TITLE" val="5.3.2 渗透测试流程"/>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GENSWF_ADVANCE_TIME" val="0.00"/>
  <p:tag name="ISPRING_SLIDE_INDENT_LEVEL" val="0"/>
  <p:tag name="ISPRING_CUSTOM_TIMING_USED" val="0"/>
  <p:tag name="GENSWF_SLIDE_TITLE" val="5.3.2 渗透测试流程"/>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GENSWF_ADVANCE_TIME" val="0.00"/>
  <p:tag name="ISPRING_SLIDE_INDENT_LEVEL" val="0"/>
  <p:tag name="ISPRING_CUSTOM_TIMING_USED" val="0"/>
  <p:tag name="GENSWF_SLIDE_TITLE" val="5.3.2 渗透测试流程"/>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GENSWF_ADVANCE_TIME" val="0.00"/>
  <p:tag name="ISPRING_SLIDE_INDENT_LEVEL" val="0"/>
  <p:tag name="ISPRING_CUSTOM_TIMING_USED" val="0"/>
  <p:tag name="GENSWF_SLIDE_TITLE" val="5.3.2 渗透测试流程"/>
</p:tagLst>
</file>

<file path=ppt/tags/tag9.xml><?xml version="1.0" encoding="utf-8"?>
<p:tagLst xmlns:p="http://schemas.openxmlformats.org/presentationml/2006/main">
  <p:tag name="GENSWF_ADVANCE_TIME" val="0.00"/>
  <p:tag name="ISPRING_SLIDE_INDENT_LEVEL" val="0"/>
  <p:tag name="ISPRING_CUSTOM_TIMING_USED" val="0"/>
  <p:tag name="GENSWF_SLIDE_TITLE" val="5.1.1 什么是安全测试"/>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GENSWF_ADVANCE_TIME" val="0.00"/>
  <p:tag name="ISPRING_SLIDE_INDENT_LEVEL" val="0"/>
  <p:tag name="ISPRING_CUSTOM_TIMING_USED" val="0"/>
  <p:tag name="GENSWF_SLIDE_TITLE" val="5.3.2 渗透测试流程"/>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GENSWF_ADVANCE_TIME" val="0.00"/>
  <p:tag name="ISPRING_SLIDE_INDENT_LEVEL" val="0"/>
  <p:tag name="ISPRING_CUSTOM_TIMING_USED" val="0"/>
  <p:tag name="GENSWF_SLIDE_TITLE" val="5.3.2 渗透测试流程"/>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GENSWF_ADVANCE_TIME" val="0.00"/>
  <p:tag name="ISPRING_SLIDE_INDENT_LEVEL" val="0"/>
  <p:tag name="ISPRING_CUSTOM_TIMING_USED" val="0"/>
  <p:tag name="GENSWF_SLIDE_TITLE" val="5.3.2 渗透测试流程"/>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GENSWF_ADVANCE_TIME" val="0.00"/>
  <p:tag name="ISPRING_SLIDE_INDENT_LEVEL" val="0"/>
  <p:tag name="ISPRING_CUSTOM_TIMING_USED" val="0"/>
  <p:tag name="GENSWF_SLIDE_TITLE" val="5.4 常见安全测试工具"/>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GENSWF_ADVANCE_TIME" val="0.00"/>
  <p:tag name="ISPRING_SLIDE_INDENT_LEVEL" val="0"/>
  <p:tag name="ISPRING_CUSTOM_TIMING_USED" val="0"/>
  <p:tag name="GENSWF_SLIDE_TITLE" val="5.4 常见安全测试工具"/>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9951</Words>
  <Application>WPS 演示</Application>
  <PresentationFormat>自定义</PresentationFormat>
  <Paragraphs>511</Paragraphs>
  <Slides>94</Slides>
  <Notes>94</Notes>
  <HiddenSlides>3</HiddenSlides>
  <MMClips>0</MMClips>
  <ScaleCrop>false</ScaleCrop>
  <HeadingPairs>
    <vt:vector size="8" baseType="variant">
      <vt:variant>
        <vt:lpstr>已用的字体</vt:lpstr>
      </vt:variant>
      <vt:variant>
        <vt:i4>13</vt:i4>
      </vt:variant>
      <vt:variant>
        <vt:lpstr>主题</vt:lpstr>
      </vt:variant>
      <vt:variant>
        <vt:i4>1</vt:i4>
      </vt:variant>
      <vt:variant>
        <vt:lpstr>嵌入 OLE 服务器</vt:lpstr>
      </vt:variant>
      <vt:variant>
        <vt:i4>5</vt:i4>
      </vt:variant>
      <vt:variant>
        <vt:lpstr>幻灯片标题</vt:lpstr>
      </vt:variant>
      <vt:variant>
        <vt:i4>94</vt:i4>
      </vt:variant>
    </vt:vector>
  </HeadingPairs>
  <TitlesOfParts>
    <vt:vector size="113" baseType="lpstr">
      <vt:lpstr>Arial</vt:lpstr>
      <vt:lpstr>宋体</vt:lpstr>
      <vt:lpstr>Wingdings</vt:lpstr>
      <vt:lpstr>微软雅黑</vt:lpstr>
      <vt:lpstr>方正细倩简体</vt:lpstr>
      <vt:lpstr>Segoe Print</vt:lpstr>
      <vt:lpstr>Times New Roman</vt:lpstr>
      <vt:lpstr>Arial Unicode MS</vt:lpstr>
      <vt:lpstr>等线 Light</vt:lpstr>
      <vt:lpstr>等线</vt:lpstr>
      <vt:lpstr>Calibri</vt:lpstr>
      <vt:lpstr>楷体</vt:lpstr>
      <vt:lpstr>Wingdings</vt:lpstr>
      <vt:lpstr>Office 主题​​</vt:lpstr>
      <vt:lpstr>Visio.Drawing.11</vt:lpstr>
      <vt:lpstr>Visio.Drawing.11</vt:lpstr>
      <vt:lpstr>Visio.Drawing.11</vt:lpstr>
      <vt:lpstr>Visio.Drawing.11</vt:lpstr>
      <vt:lpstr>Visio.Drawing.11</vt:lpstr>
      <vt:lpstr>第5章 安全测试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第1章 认识计算机 教学PPT_薛蒙蒙_0827</dc:title>
  <dc:creator>lucius</dc:creator>
  <cp:lastModifiedBy>Dwyanevettle</cp:lastModifiedBy>
  <cp:revision>837</cp:revision>
  <dcterms:created xsi:type="dcterms:W3CDTF">2016-08-25T05:35:00Z</dcterms:created>
  <dcterms:modified xsi:type="dcterms:W3CDTF">2023-01-29T02:28:39Z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99E796815D3D4990810E2900F3C6C575</vt:lpwstr>
  </property>
  <property fmtid="{D5CDD505-2E9C-101B-9397-08002B2CF9AE}" pid="3" name="KSOProductBuildVer">
    <vt:lpwstr>2052-11.1.0.13703</vt:lpwstr>
  </property>
</Properties>
</file>

<file path=docProps/thumbnail.jpeg>
</file>